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5" r:id="rId3"/>
    <p:sldId id="356" r:id="rId4"/>
    <p:sldId id="358" r:id="rId5"/>
    <p:sldId id="321" r:id="rId6"/>
    <p:sldId id="359" r:id="rId7"/>
    <p:sldId id="355" r:id="rId8"/>
    <p:sldId id="360" r:id="rId9"/>
    <p:sldId id="362" r:id="rId10"/>
    <p:sldId id="363" r:id="rId11"/>
    <p:sldId id="361" r:id="rId12"/>
    <p:sldId id="31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725"/>
    <a:srgbClr val="2A3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271" autoAdjust="0"/>
  </p:normalViewPr>
  <p:slideViewPr>
    <p:cSldViewPr snapToGrid="0">
      <p:cViewPr varScale="1">
        <p:scale>
          <a:sx n="72" d="100"/>
          <a:sy n="72" d="100"/>
        </p:scale>
        <p:origin x="29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215F-5AA7-4E07-999F-8906A2C63FAB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14795-3D6C-4B82-9F51-F778B0632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46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14795-3D6C-4B82-9F51-F778B0632E9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40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14795-3D6C-4B82-9F51-F778B0632E9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00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5">
            <a:extLst>
              <a:ext uri="{FF2B5EF4-FFF2-40B4-BE49-F238E27FC236}">
                <a16:creationId xmlns:a16="http://schemas.microsoft.com/office/drawing/2014/main" id="{86FECD32-2944-4DF6-87AC-95FAF8D197B3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custGeom>
            <a:avLst/>
            <a:gdLst>
              <a:gd name="connsiteX0" fmla="*/ 12192001 w 12192001"/>
              <a:gd name="connsiteY0" fmla="*/ 0 h 6858000"/>
              <a:gd name="connsiteX1" fmla="*/ 3518686 w 12192001"/>
              <a:gd name="connsiteY1" fmla="*/ 0 h 6858000"/>
              <a:gd name="connsiteX2" fmla="*/ 0 w 12192001"/>
              <a:gd name="connsiteY2" fmla="*/ 3092154 h 6858000"/>
              <a:gd name="connsiteX3" fmla="*/ 0 w 12192001"/>
              <a:gd name="connsiteY3" fmla="*/ 6858000 h 6858000"/>
              <a:gd name="connsiteX4" fmla="*/ 5603032 w 12192001"/>
              <a:gd name="connsiteY4" fmla="*/ 6858000 h 6858000"/>
              <a:gd name="connsiteX5" fmla="*/ 12192001 w 12192001"/>
              <a:gd name="connsiteY5" fmla="*/ 1067740 h 6858000"/>
              <a:gd name="connsiteX0" fmla="*/ 12192001 w 12192001"/>
              <a:gd name="connsiteY0" fmla="*/ 0 h 6858000"/>
              <a:gd name="connsiteX1" fmla="*/ 3518686 w 12192001"/>
              <a:gd name="connsiteY1" fmla="*/ 0 h 6858000"/>
              <a:gd name="connsiteX2" fmla="*/ 0 w 12192001"/>
              <a:gd name="connsiteY2" fmla="*/ 3092154 h 6858000"/>
              <a:gd name="connsiteX3" fmla="*/ 0 w 12192001"/>
              <a:gd name="connsiteY3" fmla="*/ 6858000 h 6858000"/>
              <a:gd name="connsiteX4" fmla="*/ 5603032 w 12192001"/>
              <a:gd name="connsiteY4" fmla="*/ 6858000 h 6858000"/>
              <a:gd name="connsiteX5" fmla="*/ 10856182 w 12192001"/>
              <a:gd name="connsiteY5" fmla="*/ 5581816 h 6858000"/>
              <a:gd name="connsiteX6" fmla="*/ 12192001 w 12192001"/>
              <a:gd name="connsiteY6" fmla="*/ 1067740 h 6858000"/>
              <a:gd name="connsiteX7" fmla="*/ 12192001 w 1219200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12192001" y="0"/>
                </a:moveTo>
                <a:lnTo>
                  <a:pt x="3518686" y="0"/>
                </a:lnTo>
                <a:lnTo>
                  <a:pt x="0" y="3092154"/>
                </a:lnTo>
                <a:lnTo>
                  <a:pt x="0" y="6858000"/>
                </a:lnTo>
                <a:lnTo>
                  <a:pt x="5603032" y="6858000"/>
                </a:lnTo>
                <a:cubicBezTo>
                  <a:pt x="6304510" y="6244424"/>
                  <a:pt x="10154704" y="6195392"/>
                  <a:pt x="10856182" y="5581816"/>
                </a:cubicBezTo>
                <a:lnTo>
                  <a:pt x="12192001" y="1067740"/>
                </a:lnTo>
                <a:lnTo>
                  <a:pt x="12192001" y="0"/>
                </a:lnTo>
                <a:close/>
              </a:path>
            </a:pathLst>
          </a:cu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639EAE9-5988-4E76-A689-46DE9DBE74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720717" y="-7949"/>
            <a:ext cx="4471283" cy="3186124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797306-5BA1-4FB1-9AF0-ACC9F072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006" y="6356350"/>
            <a:ext cx="4114800" cy="365125"/>
          </a:xfrm>
        </p:spPr>
        <p:txBody>
          <a:bodyPr/>
          <a:lstStyle>
            <a:lvl1pPr algn="l">
              <a:defRPr sz="1600" b="1" i="0">
                <a:solidFill>
                  <a:schemeClr val="bg1"/>
                </a:solidFill>
                <a:effectLst/>
              </a:defRPr>
            </a:lvl1pPr>
          </a:lstStyle>
          <a:p>
            <a:r>
              <a:rPr lang="es-ES_tradnl"/>
              <a:t>www.seal.org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AE5390-454B-4CA5-A2F7-1C8CA72446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275" y="809625"/>
            <a:ext cx="8133804" cy="222884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10D9BD-293C-43AA-A19C-DEED3B418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275" y="3190004"/>
            <a:ext cx="8133804" cy="15854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FB491FBA-6FD3-45B4-A64B-C3D7EE018AA2}"/>
              </a:ext>
            </a:extLst>
          </p:cNvPr>
          <p:cNvGrpSpPr/>
          <p:nvPr userDrawn="1"/>
        </p:nvGrpSpPr>
        <p:grpSpPr>
          <a:xfrm>
            <a:off x="5207971" y="5595675"/>
            <a:ext cx="6984029" cy="1262326"/>
            <a:chOff x="5207971" y="5595675"/>
            <a:chExt cx="6984029" cy="12623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CCDBDA25-ECCD-4D65-BDEA-8C3AB6BD28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971" y="5595675"/>
              <a:ext cx="6664569" cy="1262326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A0D3FB62-56B4-48EE-9359-C6E7E6B4C8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2" y="6387731"/>
              <a:ext cx="873128" cy="470270"/>
            </a:xfrm>
            <a:custGeom>
              <a:avLst/>
              <a:gdLst>
                <a:gd name="connsiteX0" fmla="*/ 651947 w 873128"/>
                <a:gd name="connsiteY0" fmla="*/ 0 h 470270"/>
                <a:gd name="connsiteX1" fmla="*/ 694592 w 873128"/>
                <a:gd name="connsiteY1" fmla="*/ 13081 h 470270"/>
                <a:gd name="connsiteX2" fmla="*/ 702118 w 873128"/>
                <a:gd name="connsiteY2" fmla="*/ 20929 h 470270"/>
                <a:gd name="connsiteX3" fmla="*/ 702118 w 873128"/>
                <a:gd name="connsiteY3" fmla="*/ 371496 h 470270"/>
                <a:gd name="connsiteX4" fmla="*/ 719678 w 873128"/>
                <a:gd name="connsiteY4" fmla="*/ 371496 h 470270"/>
                <a:gd name="connsiteX5" fmla="*/ 719678 w 873128"/>
                <a:gd name="connsiteY5" fmla="*/ 230223 h 470270"/>
                <a:gd name="connsiteX6" fmla="*/ 734729 w 873128"/>
                <a:gd name="connsiteY6" fmla="*/ 230223 h 470270"/>
                <a:gd name="connsiteX7" fmla="*/ 734729 w 873128"/>
                <a:gd name="connsiteY7" fmla="*/ 217142 h 470270"/>
                <a:gd name="connsiteX8" fmla="*/ 749780 w 873128"/>
                <a:gd name="connsiteY8" fmla="*/ 209294 h 470270"/>
                <a:gd name="connsiteX9" fmla="*/ 762322 w 873128"/>
                <a:gd name="connsiteY9" fmla="*/ 209294 h 470270"/>
                <a:gd name="connsiteX10" fmla="*/ 762322 w 873128"/>
                <a:gd name="connsiteY10" fmla="*/ 196214 h 470270"/>
                <a:gd name="connsiteX11" fmla="*/ 772356 w 873128"/>
                <a:gd name="connsiteY11" fmla="*/ 188365 h 470270"/>
                <a:gd name="connsiteX12" fmla="*/ 797443 w 873128"/>
                <a:gd name="connsiteY12" fmla="*/ 188365 h 470270"/>
                <a:gd name="connsiteX13" fmla="*/ 797443 w 873128"/>
                <a:gd name="connsiteY13" fmla="*/ 230223 h 470270"/>
                <a:gd name="connsiteX14" fmla="*/ 850122 w 873128"/>
                <a:gd name="connsiteY14" fmla="*/ 230223 h 470270"/>
                <a:gd name="connsiteX15" fmla="*/ 850122 w 873128"/>
                <a:gd name="connsiteY15" fmla="*/ 376729 h 470270"/>
                <a:gd name="connsiteX16" fmla="*/ 870190 w 873128"/>
                <a:gd name="connsiteY16" fmla="*/ 376729 h 470270"/>
                <a:gd name="connsiteX17" fmla="*/ 873128 w 873128"/>
                <a:gd name="connsiteY17" fmla="*/ 375580 h 470270"/>
                <a:gd name="connsiteX18" fmla="*/ 873128 w 873128"/>
                <a:gd name="connsiteY18" fmla="*/ 470270 h 470270"/>
                <a:gd name="connsiteX19" fmla="*/ 0 w 873128"/>
                <a:gd name="connsiteY19" fmla="*/ 470270 h 470270"/>
                <a:gd name="connsiteX20" fmla="*/ 47325 w 873128"/>
                <a:gd name="connsiteY20" fmla="*/ 388300 h 470270"/>
                <a:gd name="connsiteX21" fmla="*/ 92542 w 873128"/>
                <a:gd name="connsiteY21" fmla="*/ 384577 h 470270"/>
                <a:gd name="connsiteX22" fmla="*/ 92542 w 873128"/>
                <a:gd name="connsiteY22" fmla="*/ 347950 h 470270"/>
                <a:gd name="connsiteX23" fmla="*/ 142713 w 873128"/>
                <a:gd name="connsiteY23" fmla="*/ 347950 h 470270"/>
                <a:gd name="connsiteX24" fmla="*/ 142713 w 873128"/>
                <a:gd name="connsiteY24" fmla="*/ 327022 h 470270"/>
                <a:gd name="connsiteX25" fmla="*/ 248072 w 873128"/>
                <a:gd name="connsiteY25" fmla="*/ 327022 h 470270"/>
                <a:gd name="connsiteX26" fmla="*/ 248072 w 873128"/>
                <a:gd name="connsiteY26" fmla="*/ 340102 h 470270"/>
                <a:gd name="connsiteX27" fmla="*/ 315802 w 873128"/>
                <a:gd name="connsiteY27" fmla="*/ 340102 h 470270"/>
                <a:gd name="connsiteX28" fmla="*/ 315802 w 873128"/>
                <a:gd name="connsiteY28" fmla="*/ 347950 h 470270"/>
                <a:gd name="connsiteX29" fmla="*/ 335870 w 873128"/>
                <a:gd name="connsiteY29" fmla="*/ 347950 h 470270"/>
                <a:gd name="connsiteX30" fmla="*/ 335870 w 873128"/>
                <a:gd name="connsiteY30" fmla="*/ 355799 h 470270"/>
                <a:gd name="connsiteX31" fmla="*/ 353430 w 873128"/>
                <a:gd name="connsiteY31" fmla="*/ 355799 h 470270"/>
                <a:gd name="connsiteX32" fmla="*/ 353430 w 873128"/>
                <a:gd name="connsiteY32" fmla="*/ 238072 h 470270"/>
                <a:gd name="connsiteX33" fmla="*/ 406110 w 873128"/>
                <a:gd name="connsiteY33" fmla="*/ 222375 h 470270"/>
                <a:gd name="connsiteX34" fmla="*/ 503943 w 873128"/>
                <a:gd name="connsiteY34" fmla="*/ 222375 h 470270"/>
                <a:gd name="connsiteX35" fmla="*/ 503943 w 873128"/>
                <a:gd name="connsiteY35" fmla="*/ 34011 h 470270"/>
                <a:gd name="connsiteX36" fmla="*/ 531537 w 873128"/>
                <a:gd name="connsiteY36" fmla="*/ 20929 h 470270"/>
                <a:gd name="connsiteX37" fmla="*/ 651947 w 873128"/>
                <a:gd name="connsiteY37" fmla="*/ 0 h 4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3128" h="47027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414242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DC029A7-6ED3-406F-A6E7-80FF354A3867}"/>
              </a:ext>
            </a:extLst>
          </p:cNvPr>
          <p:cNvSpPr/>
          <p:nvPr userDrawn="1"/>
        </p:nvSpPr>
        <p:spPr>
          <a:xfrm>
            <a:off x="0" y="0"/>
            <a:ext cx="12192000" cy="2963565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F52A68A-EC32-4940-A38F-824C6ABE115D}"/>
              </a:ext>
            </a:extLst>
          </p:cNvPr>
          <p:cNvSpPr/>
          <p:nvPr userDrawn="1"/>
        </p:nvSpPr>
        <p:spPr>
          <a:xfrm>
            <a:off x="0" y="2990553"/>
            <a:ext cx="12192000" cy="61571"/>
          </a:xfrm>
          <a:prstGeom prst="rect">
            <a:avLst/>
          </a:prstGeom>
          <a:solidFill>
            <a:srgbClr val="E9B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8BA74-D86F-4431-91A8-B0EE705B4B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6666"/>
            <a:ext cx="10515600" cy="650945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Texto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651AD6-ED19-410D-8057-9EDCF5E5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9E9B-232F-49AB-B5A8-4C754CFA080D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B98FB-858D-4E71-AC96-C032CD01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www.seal.org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69B9B7-B672-4519-B317-11E246D7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B2E-C050-4E22-879D-8163E645FB3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8A64A422-FB29-41C6-B77D-21E3990B9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340977"/>
            <a:ext cx="722322" cy="7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1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4956C-A850-4FF5-AC99-4F49A1DA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E1F173-BED9-4E43-828D-B2148212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9E9B-232F-49AB-B5A8-4C754CFA080D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0DAF42-CB9D-4AD3-9F92-0217BC28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27108A-9491-4BAC-B02C-FBA3FF95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B2E-C050-4E22-879D-8163E645FB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7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23A26C-58FE-48C2-BD0B-DE6A00D7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9E9B-232F-49AB-B5A8-4C754CFA080D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08F48F-353F-47A4-915F-726B2A5C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08D103-E8E6-4FFD-A62C-95A7AB9F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B2E-C050-4E22-879D-8163E645FB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15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ON PORTADA">
    <p:bg>
      <p:bgPr>
        <a:solidFill>
          <a:srgbClr val="2A3A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áfico 18">
            <a:extLst>
              <a:ext uri="{FF2B5EF4-FFF2-40B4-BE49-F238E27FC236}">
                <a16:creationId xmlns:a16="http://schemas.microsoft.com/office/drawing/2014/main" id="{20FB28DC-2B29-4F80-8A62-E0E6DBE35E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720717" y="-7949"/>
            <a:ext cx="4471283" cy="31861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AE5390-454B-4CA5-A2F7-1C8CA72446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511" y="2057192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10D9BD-293C-43AA-A19C-DEED3B418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511" y="4536867"/>
            <a:ext cx="9144000" cy="15854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751293D-6E9E-4C93-AA6D-436E567C0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7108" y="246888"/>
            <a:ext cx="2226373" cy="2226373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EDF60EC-14AD-4653-B4EE-7F1B1EA4BC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566" y="198434"/>
            <a:ext cx="6259721" cy="1759268"/>
          </a:xfrm>
          <a:prstGeom prst="rect">
            <a:avLst/>
          </a:prstGeom>
        </p:spPr>
      </p:pic>
      <p:grpSp>
        <p:nvGrpSpPr>
          <p:cNvPr id="12" name="Group 26">
            <a:extLst>
              <a:ext uri="{FF2B5EF4-FFF2-40B4-BE49-F238E27FC236}">
                <a16:creationId xmlns:a16="http://schemas.microsoft.com/office/drawing/2014/main" id="{C0C97D76-4628-4956-B2D9-0882A34E443B}"/>
              </a:ext>
            </a:extLst>
          </p:cNvPr>
          <p:cNvGrpSpPr/>
          <p:nvPr userDrawn="1"/>
        </p:nvGrpSpPr>
        <p:grpSpPr>
          <a:xfrm>
            <a:off x="0" y="5595675"/>
            <a:ext cx="12192000" cy="1262326"/>
            <a:chOff x="0" y="5595675"/>
            <a:chExt cx="12192000" cy="12623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Freeform: Shape 18">
              <a:extLst>
                <a:ext uri="{FF2B5EF4-FFF2-40B4-BE49-F238E27FC236}">
                  <a16:creationId xmlns:a16="http://schemas.microsoft.com/office/drawing/2014/main" id="{8F3917D5-7859-459C-93F1-F7BD35522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971" y="5595675"/>
              <a:ext cx="6664569" cy="1262326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solidFill>
              <a:srgbClr val="E9B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id="{8200BCC9-BF39-4199-AAA5-4762CE417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76408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rgbClr val="E9B7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id="{02DBB487-30D7-40E7-9942-EB1E862D24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2" y="6387731"/>
              <a:ext cx="873128" cy="470270"/>
            </a:xfrm>
            <a:custGeom>
              <a:avLst/>
              <a:gdLst>
                <a:gd name="connsiteX0" fmla="*/ 651947 w 873128"/>
                <a:gd name="connsiteY0" fmla="*/ 0 h 470270"/>
                <a:gd name="connsiteX1" fmla="*/ 694592 w 873128"/>
                <a:gd name="connsiteY1" fmla="*/ 13081 h 470270"/>
                <a:gd name="connsiteX2" fmla="*/ 702118 w 873128"/>
                <a:gd name="connsiteY2" fmla="*/ 20929 h 470270"/>
                <a:gd name="connsiteX3" fmla="*/ 702118 w 873128"/>
                <a:gd name="connsiteY3" fmla="*/ 371496 h 470270"/>
                <a:gd name="connsiteX4" fmla="*/ 719678 w 873128"/>
                <a:gd name="connsiteY4" fmla="*/ 371496 h 470270"/>
                <a:gd name="connsiteX5" fmla="*/ 719678 w 873128"/>
                <a:gd name="connsiteY5" fmla="*/ 230223 h 470270"/>
                <a:gd name="connsiteX6" fmla="*/ 734729 w 873128"/>
                <a:gd name="connsiteY6" fmla="*/ 230223 h 470270"/>
                <a:gd name="connsiteX7" fmla="*/ 734729 w 873128"/>
                <a:gd name="connsiteY7" fmla="*/ 217142 h 470270"/>
                <a:gd name="connsiteX8" fmla="*/ 749780 w 873128"/>
                <a:gd name="connsiteY8" fmla="*/ 209294 h 470270"/>
                <a:gd name="connsiteX9" fmla="*/ 762322 w 873128"/>
                <a:gd name="connsiteY9" fmla="*/ 209294 h 470270"/>
                <a:gd name="connsiteX10" fmla="*/ 762322 w 873128"/>
                <a:gd name="connsiteY10" fmla="*/ 196214 h 470270"/>
                <a:gd name="connsiteX11" fmla="*/ 772356 w 873128"/>
                <a:gd name="connsiteY11" fmla="*/ 188365 h 470270"/>
                <a:gd name="connsiteX12" fmla="*/ 797443 w 873128"/>
                <a:gd name="connsiteY12" fmla="*/ 188365 h 470270"/>
                <a:gd name="connsiteX13" fmla="*/ 797443 w 873128"/>
                <a:gd name="connsiteY13" fmla="*/ 230223 h 470270"/>
                <a:gd name="connsiteX14" fmla="*/ 850122 w 873128"/>
                <a:gd name="connsiteY14" fmla="*/ 230223 h 470270"/>
                <a:gd name="connsiteX15" fmla="*/ 850122 w 873128"/>
                <a:gd name="connsiteY15" fmla="*/ 376729 h 470270"/>
                <a:gd name="connsiteX16" fmla="*/ 870190 w 873128"/>
                <a:gd name="connsiteY16" fmla="*/ 376729 h 470270"/>
                <a:gd name="connsiteX17" fmla="*/ 873128 w 873128"/>
                <a:gd name="connsiteY17" fmla="*/ 375580 h 470270"/>
                <a:gd name="connsiteX18" fmla="*/ 873128 w 873128"/>
                <a:gd name="connsiteY18" fmla="*/ 470270 h 470270"/>
                <a:gd name="connsiteX19" fmla="*/ 0 w 873128"/>
                <a:gd name="connsiteY19" fmla="*/ 470270 h 470270"/>
                <a:gd name="connsiteX20" fmla="*/ 47325 w 873128"/>
                <a:gd name="connsiteY20" fmla="*/ 388300 h 470270"/>
                <a:gd name="connsiteX21" fmla="*/ 92542 w 873128"/>
                <a:gd name="connsiteY21" fmla="*/ 384577 h 470270"/>
                <a:gd name="connsiteX22" fmla="*/ 92542 w 873128"/>
                <a:gd name="connsiteY22" fmla="*/ 347950 h 470270"/>
                <a:gd name="connsiteX23" fmla="*/ 142713 w 873128"/>
                <a:gd name="connsiteY23" fmla="*/ 347950 h 470270"/>
                <a:gd name="connsiteX24" fmla="*/ 142713 w 873128"/>
                <a:gd name="connsiteY24" fmla="*/ 327022 h 470270"/>
                <a:gd name="connsiteX25" fmla="*/ 248072 w 873128"/>
                <a:gd name="connsiteY25" fmla="*/ 327022 h 470270"/>
                <a:gd name="connsiteX26" fmla="*/ 248072 w 873128"/>
                <a:gd name="connsiteY26" fmla="*/ 340102 h 470270"/>
                <a:gd name="connsiteX27" fmla="*/ 315802 w 873128"/>
                <a:gd name="connsiteY27" fmla="*/ 340102 h 470270"/>
                <a:gd name="connsiteX28" fmla="*/ 315802 w 873128"/>
                <a:gd name="connsiteY28" fmla="*/ 347950 h 470270"/>
                <a:gd name="connsiteX29" fmla="*/ 335870 w 873128"/>
                <a:gd name="connsiteY29" fmla="*/ 347950 h 470270"/>
                <a:gd name="connsiteX30" fmla="*/ 335870 w 873128"/>
                <a:gd name="connsiteY30" fmla="*/ 355799 h 470270"/>
                <a:gd name="connsiteX31" fmla="*/ 353430 w 873128"/>
                <a:gd name="connsiteY31" fmla="*/ 355799 h 470270"/>
                <a:gd name="connsiteX32" fmla="*/ 353430 w 873128"/>
                <a:gd name="connsiteY32" fmla="*/ 238072 h 470270"/>
                <a:gd name="connsiteX33" fmla="*/ 406110 w 873128"/>
                <a:gd name="connsiteY33" fmla="*/ 222375 h 470270"/>
                <a:gd name="connsiteX34" fmla="*/ 503943 w 873128"/>
                <a:gd name="connsiteY34" fmla="*/ 222375 h 470270"/>
                <a:gd name="connsiteX35" fmla="*/ 503943 w 873128"/>
                <a:gd name="connsiteY35" fmla="*/ 34011 h 470270"/>
                <a:gd name="connsiteX36" fmla="*/ 531537 w 873128"/>
                <a:gd name="connsiteY36" fmla="*/ 20929 h 470270"/>
                <a:gd name="connsiteX37" fmla="*/ 651947 w 873128"/>
                <a:gd name="connsiteY37" fmla="*/ 0 h 4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3128" h="47027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solidFill>
              <a:srgbClr val="E9B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6" name="Freeform: Shape 24">
              <a:extLst>
                <a:ext uri="{FF2B5EF4-FFF2-40B4-BE49-F238E27FC236}">
                  <a16:creationId xmlns:a16="http://schemas.microsoft.com/office/drawing/2014/main" id="{280B95D9-B7C2-4E8C-9873-CEE0BFECA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518" y="6322479"/>
              <a:ext cx="1673378" cy="535522"/>
            </a:xfrm>
            <a:custGeom>
              <a:avLst/>
              <a:gdLst>
                <a:gd name="connsiteX0" fmla="*/ 527275 w 1404080"/>
                <a:gd name="connsiteY0" fmla="*/ 0 h 449340"/>
                <a:gd name="connsiteX1" fmla="*/ 569920 w 1404080"/>
                <a:gd name="connsiteY1" fmla="*/ 0 h 449340"/>
                <a:gd name="connsiteX2" fmla="*/ 569920 w 1404080"/>
                <a:gd name="connsiteY2" fmla="*/ 1963 h 449340"/>
                <a:gd name="connsiteX3" fmla="*/ 569920 w 1404080"/>
                <a:gd name="connsiteY3" fmla="*/ 15697 h 449340"/>
                <a:gd name="connsiteX4" fmla="*/ 612566 w 1404080"/>
                <a:gd name="connsiteY4" fmla="*/ 15697 h 449340"/>
                <a:gd name="connsiteX5" fmla="*/ 612566 w 1404080"/>
                <a:gd name="connsiteY5" fmla="*/ 117728 h 449340"/>
                <a:gd name="connsiteX6" fmla="*/ 614134 w 1404080"/>
                <a:gd name="connsiteY6" fmla="*/ 117728 h 449340"/>
                <a:gd name="connsiteX7" fmla="*/ 625109 w 1404080"/>
                <a:gd name="connsiteY7" fmla="*/ 117728 h 449340"/>
                <a:gd name="connsiteX8" fmla="*/ 625109 w 1404080"/>
                <a:gd name="connsiteY8" fmla="*/ 266850 h 449340"/>
                <a:gd name="connsiteX9" fmla="*/ 627616 w 1404080"/>
                <a:gd name="connsiteY9" fmla="*/ 266850 h 449340"/>
                <a:gd name="connsiteX10" fmla="*/ 645177 w 1404080"/>
                <a:gd name="connsiteY10" fmla="*/ 266850 h 449340"/>
                <a:gd name="connsiteX11" fmla="*/ 645177 w 1404080"/>
                <a:gd name="connsiteY11" fmla="*/ 170051 h 449340"/>
                <a:gd name="connsiteX12" fmla="*/ 646118 w 1404080"/>
                <a:gd name="connsiteY12" fmla="*/ 169398 h 449340"/>
                <a:gd name="connsiteX13" fmla="*/ 652702 w 1404080"/>
                <a:gd name="connsiteY13" fmla="*/ 164820 h 449340"/>
                <a:gd name="connsiteX14" fmla="*/ 657720 w 1404080"/>
                <a:gd name="connsiteY14" fmla="*/ 166127 h 449340"/>
                <a:gd name="connsiteX15" fmla="*/ 657720 w 1404080"/>
                <a:gd name="connsiteY15" fmla="*/ 175284 h 449340"/>
                <a:gd name="connsiteX16" fmla="*/ 660227 w 1404080"/>
                <a:gd name="connsiteY16" fmla="*/ 173976 h 449340"/>
                <a:gd name="connsiteX17" fmla="*/ 677788 w 1404080"/>
                <a:gd name="connsiteY17" fmla="*/ 164820 h 449340"/>
                <a:gd name="connsiteX18" fmla="*/ 679984 w 1404080"/>
                <a:gd name="connsiteY18" fmla="*/ 164820 h 449340"/>
                <a:gd name="connsiteX19" fmla="*/ 695348 w 1404080"/>
                <a:gd name="connsiteY19" fmla="*/ 164820 h 449340"/>
                <a:gd name="connsiteX20" fmla="*/ 695348 w 1404080"/>
                <a:gd name="connsiteY20" fmla="*/ 342719 h 449340"/>
                <a:gd name="connsiteX21" fmla="*/ 730468 w 1404080"/>
                <a:gd name="connsiteY21" fmla="*/ 347952 h 449340"/>
                <a:gd name="connsiteX22" fmla="*/ 730468 w 1404080"/>
                <a:gd name="connsiteY22" fmla="*/ 340104 h 449340"/>
                <a:gd name="connsiteX23" fmla="*/ 768095 w 1404080"/>
                <a:gd name="connsiteY23" fmla="*/ 340104 h 449340"/>
                <a:gd name="connsiteX24" fmla="*/ 768095 w 1404080"/>
                <a:gd name="connsiteY24" fmla="*/ 306093 h 449340"/>
                <a:gd name="connsiteX25" fmla="*/ 778129 w 1404080"/>
                <a:gd name="connsiteY25" fmla="*/ 306093 h 449340"/>
                <a:gd name="connsiteX26" fmla="*/ 778129 w 1404080"/>
                <a:gd name="connsiteY26" fmla="*/ 261618 h 449340"/>
                <a:gd name="connsiteX27" fmla="*/ 785656 w 1404080"/>
                <a:gd name="connsiteY27" fmla="*/ 261618 h 449340"/>
                <a:gd name="connsiteX28" fmla="*/ 785656 w 1404080"/>
                <a:gd name="connsiteY28" fmla="*/ 217143 h 449340"/>
                <a:gd name="connsiteX29" fmla="*/ 803216 w 1404080"/>
                <a:gd name="connsiteY29" fmla="*/ 217143 h 449340"/>
                <a:gd name="connsiteX30" fmla="*/ 858402 w 1404080"/>
                <a:gd name="connsiteY30" fmla="*/ 193597 h 449340"/>
                <a:gd name="connsiteX31" fmla="*/ 860911 w 1404080"/>
                <a:gd name="connsiteY31" fmla="*/ 170051 h 449340"/>
                <a:gd name="connsiteX32" fmla="*/ 865929 w 1404080"/>
                <a:gd name="connsiteY32" fmla="*/ 193597 h 449340"/>
                <a:gd name="connsiteX33" fmla="*/ 923625 w 1404080"/>
                <a:gd name="connsiteY33" fmla="*/ 224991 h 449340"/>
                <a:gd name="connsiteX34" fmla="*/ 923625 w 1404080"/>
                <a:gd name="connsiteY34" fmla="*/ 219760 h 449340"/>
                <a:gd name="connsiteX35" fmla="*/ 938677 w 1404080"/>
                <a:gd name="connsiteY35" fmla="*/ 219760 h 449340"/>
                <a:gd name="connsiteX36" fmla="*/ 938677 w 1404080"/>
                <a:gd name="connsiteY36" fmla="*/ 261618 h 449340"/>
                <a:gd name="connsiteX37" fmla="*/ 946202 w 1404080"/>
                <a:gd name="connsiteY37" fmla="*/ 261618 h 449340"/>
                <a:gd name="connsiteX38" fmla="*/ 946202 w 1404080"/>
                <a:gd name="connsiteY38" fmla="*/ 311325 h 449340"/>
                <a:gd name="connsiteX39" fmla="*/ 953729 w 1404080"/>
                <a:gd name="connsiteY39" fmla="*/ 311325 h 449340"/>
                <a:gd name="connsiteX40" fmla="*/ 953729 w 1404080"/>
                <a:gd name="connsiteY40" fmla="*/ 334871 h 449340"/>
                <a:gd name="connsiteX41" fmla="*/ 968779 w 1404080"/>
                <a:gd name="connsiteY41" fmla="*/ 334871 h 449340"/>
                <a:gd name="connsiteX42" fmla="*/ 968779 w 1404080"/>
                <a:gd name="connsiteY42" fmla="*/ 371497 h 449340"/>
                <a:gd name="connsiteX43" fmla="*/ 1064103 w 1404080"/>
                <a:gd name="connsiteY43" fmla="*/ 363648 h 449340"/>
                <a:gd name="connsiteX44" fmla="*/ 1064103 w 1404080"/>
                <a:gd name="connsiteY44" fmla="*/ 327022 h 449340"/>
                <a:gd name="connsiteX45" fmla="*/ 1114275 w 1404080"/>
                <a:gd name="connsiteY45" fmla="*/ 327022 h 449340"/>
                <a:gd name="connsiteX46" fmla="*/ 1114275 w 1404080"/>
                <a:gd name="connsiteY46" fmla="*/ 306093 h 449340"/>
                <a:gd name="connsiteX47" fmla="*/ 1219634 w 1404080"/>
                <a:gd name="connsiteY47" fmla="*/ 306093 h 449340"/>
                <a:gd name="connsiteX48" fmla="*/ 1219634 w 1404080"/>
                <a:gd name="connsiteY48" fmla="*/ 319174 h 449340"/>
                <a:gd name="connsiteX49" fmla="*/ 1287364 w 1404080"/>
                <a:gd name="connsiteY49" fmla="*/ 319174 h 449340"/>
                <a:gd name="connsiteX50" fmla="*/ 1287364 w 1404080"/>
                <a:gd name="connsiteY50" fmla="*/ 327022 h 449340"/>
                <a:gd name="connsiteX51" fmla="*/ 1307432 w 1404080"/>
                <a:gd name="connsiteY51" fmla="*/ 327022 h 449340"/>
                <a:gd name="connsiteX52" fmla="*/ 1307432 w 1404080"/>
                <a:gd name="connsiteY52" fmla="*/ 334871 h 449340"/>
                <a:gd name="connsiteX53" fmla="*/ 1324991 w 1404080"/>
                <a:gd name="connsiteY53" fmla="*/ 334871 h 449340"/>
                <a:gd name="connsiteX54" fmla="*/ 1324991 w 1404080"/>
                <a:gd name="connsiteY54" fmla="*/ 312354 h 449340"/>
                <a:gd name="connsiteX55" fmla="*/ 1404080 w 1404080"/>
                <a:gd name="connsiteY55" fmla="*/ 449340 h 449340"/>
                <a:gd name="connsiteX56" fmla="*/ 0 w 1404080"/>
                <a:gd name="connsiteY56" fmla="*/ 449340 h 449340"/>
                <a:gd name="connsiteX57" fmla="*/ 0 w 1404080"/>
                <a:gd name="connsiteY57" fmla="*/ 387854 h 449340"/>
                <a:gd name="connsiteX58" fmla="*/ 5498 w 1404080"/>
                <a:gd name="connsiteY58" fmla="*/ 384578 h 449340"/>
                <a:gd name="connsiteX59" fmla="*/ 5498 w 1404080"/>
                <a:gd name="connsiteY59" fmla="*/ 361033 h 449340"/>
                <a:gd name="connsiteX60" fmla="*/ 482 w 1404080"/>
                <a:gd name="connsiteY60" fmla="*/ 334871 h 449340"/>
                <a:gd name="connsiteX61" fmla="*/ 1734 w 1404080"/>
                <a:gd name="connsiteY61" fmla="*/ 334871 h 449340"/>
                <a:gd name="connsiteX62" fmla="*/ 10516 w 1404080"/>
                <a:gd name="connsiteY62" fmla="*/ 334871 h 449340"/>
                <a:gd name="connsiteX63" fmla="*/ 33093 w 1404080"/>
                <a:gd name="connsiteY63" fmla="*/ 332255 h 449340"/>
                <a:gd name="connsiteX64" fmla="*/ 33093 w 1404080"/>
                <a:gd name="connsiteY64" fmla="*/ 330946 h 449340"/>
                <a:gd name="connsiteX65" fmla="*/ 33093 w 1404080"/>
                <a:gd name="connsiteY65" fmla="*/ 321790 h 449340"/>
                <a:gd name="connsiteX66" fmla="*/ 34974 w 1404080"/>
                <a:gd name="connsiteY66" fmla="*/ 321790 h 449340"/>
                <a:gd name="connsiteX67" fmla="*/ 48143 w 1404080"/>
                <a:gd name="connsiteY67" fmla="*/ 321790 h 449340"/>
                <a:gd name="connsiteX68" fmla="*/ 48143 w 1404080"/>
                <a:gd name="connsiteY68" fmla="*/ 190982 h 449340"/>
                <a:gd name="connsiteX69" fmla="*/ 49398 w 1404080"/>
                <a:gd name="connsiteY69" fmla="*/ 190982 h 449340"/>
                <a:gd name="connsiteX70" fmla="*/ 58177 w 1404080"/>
                <a:gd name="connsiteY70" fmla="*/ 190982 h 449340"/>
                <a:gd name="connsiteX71" fmla="*/ 58177 w 1404080"/>
                <a:gd name="connsiteY71" fmla="*/ 188365 h 449340"/>
                <a:gd name="connsiteX72" fmla="*/ 58177 w 1404080"/>
                <a:gd name="connsiteY72" fmla="*/ 170051 h 449340"/>
                <a:gd name="connsiteX73" fmla="*/ 60686 w 1404080"/>
                <a:gd name="connsiteY73" fmla="*/ 117728 h 449340"/>
                <a:gd name="connsiteX74" fmla="*/ 61941 w 1404080"/>
                <a:gd name="connsiteY74" fmla="*/ 117728 h 449340"/>
                <a:gd name="connsiteX75" fmla="*/ 70720 w 1404080"/>
                <a:gd name="connsiteY75" fmla="*/ 117728 h 449340"/>
                <a:gd name="connsiteX76" fmla="*/ 70720 w 1404080"/>
                <a:gd name="connsiteY76" fmla="*/ 119037 h 449340"/>
                <a:gd name="connsiteX77" fmla="*/ 70720 w 1404080"/>
                <a:gd name="connsiteY77" fmla="*/ 128193 h 449340"/>
                <a:gd name="connsiteX78" fmla="*/ 75737 w 1404080"/>
                <a:gd name="connsiteY78" fmla="*/ 125577 h 449340"/>
                <a:gd name="connsiteX79" fmla="*/ 75737 w 1404080"/>
                <a:gd name="connsiteY79" fmla="*/ 107264 h 449340"/>
                <a:gd name="connsiteX80" fmla="*/ 77305 w 1404080"/>
                <a:gd name="connsiteY80" fmla="*/ 106610 h 449340"/>
                <a:gd name="connsiteX81" fmla="*/ 88280 w 1404080"/>
                <a:gd name="connsiteY81" fmla="*/ 102032 h 449340"/>
                <a:gd name="connsiteX82" fmla="*/ 89534 w 1404080"/>
                <a:gd name="connsiteY82" fmla="*/ 102686 h 449340"/>
                <a:gd name="connsiteX83" fmla="*/ 98314 w 1404080"/>
                <a:gd name="connsiteY83" fmla="*/ 107264 h 449340"/>
                <a:gd name="connsiteX84" fmla="*/ 100195 w 1404080"/>
                <a:gd name="connsiteY84" fmla="*/ 107264 h 449340"/>
                <a:gd name="connsiteX85" fmla="*/ 113366 w 1404080"/>
                <a:gd name="connsiteY85" fmla="*/ 107264 h 449340"/>
                <a:gd name="connsiteX86" fmla="*/ 113366 w 1404080"/>
                <a:gd name="connsiteY86" fmla="*/ 73253 h 449340"/>
                <a:gd name="connsiteX87" fmla="*/ 114620 w 1404080"/>
                <a:gd name="connsiteY87" fmla="*/ 73253 h 449340"/>
                <a:gd name="connsiteX88" fmla="*/ 123398 w 1404080"/>
                <a:gd name="connsiteY88" fmla="*/ 73253 h 449340"/>
                <a:gd name="connsiteX89" fmla="*/ 124966 w 1404080"/>
                <a:gd name="connsiteY89" fmla="*/ 78486 h 449340"/>
                <a:gd name="connsiteX90" fmla="*/ 135943 w 1404080"/>
                <a:gd name="connsiteY90" fmla="*/ 78486 h 449340"/>
                <a:gd name="connsiteX91" fmla="*/ 137197 w 1404080"/>
                <a:gd name="connsiteY91" fmla="*/ 73253 h 449340"/>
                <a:gd name="connsiteX92" fmla="*/ 145977 w 1404080"/>
                <a:gd name="connsiteY92" fmla="*/ 73253 h 449340"/>
                <a:gd name="connsiteX93" fmla="*/ 145977 w 1404080"/>
                <a:gd name="connsiteY93" fmla="*/ 112496 h 449340"/>
                <a:gd name="connsiteX94" fmla="*/ 147545 w 1404080"/>
                <a:gd name="connsiteY94" fmla="*/ 113804 h 449340"/>
                <a:gd name="connsiteX95" fmla="*/ 158520 w 1404080"/>
                <a:gd name="connsiteY95" fmla="*/ 122961 h 449340"/>
                <a:gd name="connsiteX96" fmla="*/ 183605 w 1404080"/>
                <a:gd name="connsiteY96" fmla="*/ 130810 h 449340"/>
                <a:gd name="connsiteX97" fmla="*/ 183605 w 1404080"/>
                <a:gd name="connsiteY97" fmla="*/ 129174 h 449340"/>
                <a:gd name="connsiteX98" fmla="*/ 183605 w 1404080"/>
                <a:gd name="connsiteY98" fmla="*/ 117728 h 449340"/>
                <a:gd name="connsiteX99" fmla="*/ 216216 w 1404080"/>
                <a:gd name="connsiteY99" fmla="*/ 107264 h 449340"/>
                <a:gd name="connsiteX100" fmla="*/ 216216 w 1404080"/>
                <a:gd name="connsiteY100" fmla="*/ 105957 h 449340"/>
                <a:gd name="connsiteX101" fmla="*/ 216216 w 1404080"/>
                <a:gd name="connsiteY101" fmla="*/ 96799 h 449340"/>
                <a:gd name="connsiteX102" fmla="*/ 217157 w 1404080"/>
                <a:gd name="connsiteY102" fmla="*/ 96799 h 449340"/>
                <a:gd name="connsiteX103" fmla="*/ 223741 w 1404080"/>
                <a:gd name="connsiteY103" fmla="*/ 96799 h 449340"/>
                <a:gd name="connsiteX104" fmla="*/ 223741 w 1404080"/>
                <a:gd name="connsiteY104" fmla="*/ 95819 h 449340"/>
                <a:gd name="connsiteX105" fmla="*/ 223741 w 1404080"/>
                <a:gd name="connsiteY105" fmla="*/ 88950 h 449340"/>
                <a:gd name="connsiteX106" fmla="*/ 226250 w 1404080"/>
                <a:gd name="connsiteY106" fmla="*/ 88950 h 449340"/>
                <a:gd name="connsiteX107" fmla="*/ 243809 w 1404080"/>
                <a:gd name="connsiteY107" fmla="*/ 88950 h 449340"/>
                <a:gd name="connsiteX108" fmla="*/ 243809 w 1404080"/>
                <a:gd name="connsiteY108" fmla="*/ 89931 h 449340"/>
                <a:gd name="connsiteX109" fmla="*/ 243809 w 1404080"/>
                <a:gd name="connsiteY109" fmla="*/ 96799 h 449340"/>
                <a:gd name="connsiteX110" fmla="*/ 245691 w 1404080"/>
                <a:gd name="connsiteY110" fmla="*/ 96799 h 449340"/>
                <a:gd name="connsiteX111" fmla="*/ 258861 w 1404080"/>
                <a:gd name="connsiteY111" fmla="*/ 96799 h 449340"/>
                <a:gd name="connsiteX112" fmla="*/ 258861 w 1404080"/>
                <a:gd name="connsiteY112" fmla="*/ 98761 h 449340"/>
                <a:gd name="connsiteX113" fmla="*/ 258861 w 1404080"/>
                <a:gd name="connsiteY113" fmla="*/ 112496 h 449340"/>
                <a:gd name="connsiteX114" fmla="*/ 286455 w 1404080"/>
                <a:gd name="connsiteY114" fmla="*/ 112496 h 449340"/>
                <a:gd name="connsiteX115" fmla="*/ 286455 w 1404080"/>
                <a:gd name="connsiteY115" fmla="*/ 111188 h 449340"/>
                <a:gd name="connsiteX116" fmla="*/ 286455 w 1404080"/>
                <a:gd name="connsiteY116" fmla="*/ 102032 h 449340"/>
                <a:gd name="connsiteX117" fmla="*/ 288023 w 1404080"/>
                <a:gd name="connsiteY117" fmla="*/ 102032 h 449340"/>
                <a:gd name="connsiteX118" fmla="*/ 298998 w 1404080"/>
                <a:gd name="connsiteY118" fmla="*/ 102032 h 449340"/>
                <a:gd name="connsiteX119" fmla="*/ 298998 w 1404080"/>
                <a:gd name="connsiteY119" fmla="*/ 100723 h 449340"/>
                <a:gd name="connsiteX120" fmla="*/ 298998 w 1404080"/>
                <a:gd name="connsiteY120" fmla="*/ 91567 h 449340"/>
                <a:gd name="connsiteX121" fmla="*/ 300879 w 1404080"/>
                <a:gd name="connsiteY121" fmla="*/ 91567 h 449340"/>
                <a:gd name="connsiteX122" fmla="*/ 314048 w 1404080"/>
                <a:gd name="connsiteY122" fmla="*/ 91567 h 449340"/>
                <a:gd name="connsiteX123" fmla="*/ 314048 w 1404080"/>
                <a:gd name="connsiteY123" fmla="*/ 92875 h 449340"/>
                <a:gd name="connsiteX124" fmla="*/ 314048 w 1404080"/>
                <a:gd name="connsiteY124" fmla="*/ 102032 h 449340"/>
                <a:gd name="connsiteX125" fmla="*/ 319066 w 1404080"/>
                <a:gd name="connsiteY125" fmla="*/ 39243 h 449340"/>
                <a:gd name="connsiteX126" fmla="*/ 431950 w 1404080"/>
                <a:gd name="connsiteY126" fmla="*/ 39243 h 449340"/>
                <a:gd name="connsiteX127" fmla="*/ 431950 w 1404080"/>
                <a:gd name="connsiteY127" fmla="*/ 122961 h 449340"/>
                <a:gd name="connsiteX128" fmla="*/ 434459 w 1404080"/>
                <a:gd name="connsiteY128" fmla="*/ 122961 h 449340"/>
                <a:gd name="connsiteX129" fmla="*/ 452018 w 1404080"/>
                <a:gd name="connsiteY129" fmla="*/ 122961 h 449340"/>
                <a:gd name="connsiteX130" fmla="*/ 452018 w 1404080"/>
                <a:gd name="connsiteY130" fmla="*/ 28778 h 449340"/>
                <a:gd name="connsiteX131" fmla="*/ 477104 w 1404080"/>
                <a:gd name="connsiteY131" fmla="*/ 15697 h 449340"/>
                <a:gd name="connsiteX132" fmla="*/ 509716 w 1404080"/>
                <a:gd name="connsiteY132" fmla="*/ 15697 h 449340"/>
                <a:gd name="connsiteX133" fmla="*/ 511911 w 1404080"/>
                <a:gd name="connsiteY133" fmla="*/ 13736 h 4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04080" h="449340">
                  <a:moveTo>
                    <a:pt x="527275" y="0"/>
                  </a:moveTo>
                  <a:cubicBezTo>
                    <a:pt x="527275" y="0"/>
                    <a:pt x="527275" y="0"/>
                    <a:pt x="569920" y="0"/>
                  </a:cubicBezTo>
                  <a:cubicBezTo>
                    <a:pt x="569920" y="0"/>
                    <a:pt x="569920" y="0"/>
                    <a:pt x="569920" y="1963"/>
                  </a:cubicBezTo>
                  <a:lnTo>
                    <a:pt x="569920" y="15697"/>
                  </a:lnTo>
                  <a:cubicBezTo>
                    <a:pt x="569920" y="15697"/>
                    <a:pt x="569920" y="15697"/>
                    <a:pt x="612566" y="15697"/>
                  </a:cubicBezTo>
                  <a:cubicBezTo>
                    <a:pt x="612566" y="15697"/>
                    <a:pt x="612566" y="15697"/>
                    <a:pt x="612566" y="117728"/>
                  </a:cubicBezTo>
                  <a:cubicBezTo>
                    <a:pt x="612566" y="117728"/>
                    <a:pt x="612566" y="117728"/>
                    <a:pt x="614134" y="117728"/>
                  </a:cubicBezTo>
                  <a:lnTo>
                    <a:pt x="625109" y="117728"/>
                  </a:lnTo>
                  <a:cubicBezTo>
                    <a:pt x="625109" y="117728"/>
                    <a:pt x="625109" y="117728"/>
                    <a:pt x="625109" y="266850"/>
                  </a:cubicBezTo>
                  <a:cubicBezTo>
                    <a:pt x="625109" y="266850"/>
                    <a:pt x="625109" y="266850"/>
                    <a:pt x="627616" y="266850"/>
                  </a:cubicBezTo>
                  <a:lnTo>
                    <a:pt x="645177" y="266850"/>
                  </a:lnTo>
                  <a:cubicBezTo>
                    <a:pt x="645177" y="266850"/>
                    <a:pt x="645177" y="266850"/>
                    <a:pt x="645177" y="170051"/>
                  </a:cubicBezTo>
                  <a:cubicBezTo>
                    <a:pt x="645177" y="170051"/>
                    <a:pt x="645177" y="170051"/>
                    <a:pt x="646118" y="169398"/>
                  </a:cubicBezTo>
                  <a:lnTo>
                    <a:pt x="652702" y="164820"/>
                  </a:lnTo>
                  <a:cubicBezTo>
                    <a:pt x="657720" y="164820"/>
                    <a:pt x="657720" y="164820"/>
                    <a:pt x="657720" y="166127"/>
                  </a:cubicBezTo>
                  <a:lnTo>
                    <a:pt x="657720" y="175284"/>
                  </a:lnTo>
                  <a:cubicBezTo>
                    <a:pt x="657720" y="175284"/>
                    <a:pt x="657720" y="175284"/>
                    <a:pt x="660227" y="173976"/>
                  </a:cubicBezTo>
                  <a:lnTo>
                    <a:pt x="677788" y="164820"/>
                  </a:lnTo>
                  <a:cubicBezTo>
                    <a:pt x="677788" y="164820"/>
                    <a:pt x="677788" y="164820"/>
                    <a:pt x="679984" y="164820"/>
                  </a:cubicBezTo>
                  <a:lnTo>
                    <a:pt x="695348" y="164820"/>
                  </a:lnTo>
                  <a:cubicBezTo>
                    <a:pt x="695348" y="164820"/>
                    <a:pt x="695348" y="164820"/>
                    <a:pt x="695348" y="342719"/>
                  </a:cubicBezTo>
                  <a:cubicBezTo>
                    <a:pt x="695348" y="342719"/>
                    <a:pt x="695348" y="342719"/>
                    <a:pt x="730468" y="347952"/>
                  </a:cubicBezTo>
                  <a:cubicBezTo>
                    <a:pt x="730468" y="345335"/>
                    <a:pt x="730468" y="342719"/>
                    <a:pt x="730468" y="340104"/>
                  </a:cubicBezTo>
                  <a:cubicBezTo>
                    <a:pt x="743011" y="340104"/>
                    <a:pt x="755552" y="340104"/>
                    <a:pt x="768095" y="340104"/>
                  </a:cubicBezTo>
                  <a:cubicBezTo>
                    <a:pt x="768095" y="327022"/>
                    <a:pt x="768095" y="316558"/>
                    <a:pt x="768095" y="306093"/>
                  </a:cubicBezTo>
                  <a:lnTo>
                    <a:pt x="778129" y="306093"/>
                  </a:lnTo>
                  <a:cubicBezTo>
                    <a:pt x="778129" y="290395"/>
                    <a:pt x="778129" y="277315"/>
                    <a:pt x="778129" y="261618"/>
                  </a:cubicBezTo>
                  <a:cubicBezTo>
                    <a:pt x="780638" y="261618"/>
                    <a:pt x="783147" y="261618"/>
                    <a:pt x="785656" y="261618"/>
                  </a:cubicBezTo>
                  <a:cubicBezTo>
                    <a:pt x="785656" y="245921"/>
                    <a:pt x="785656" y="232840"/>
                    <a:pt x="785656" y="217143"/>
                  </a:cubicBezTo>
                  <a:cubicBezTo>
                    <a:pt x="790673" y="217143"/>
                    <a:pt x="795689" y="217143"/>
                    <a:pt x="803216" y="217143"/>
                  </a:cubicBezTo>
                  <a:cubicBezTo>
                    <a:pt x="820775" y="211911"/>
                    <a:pt x="840843" y="201446"/>
                    <a:pt x="858402" y="193597"/>
                  </a:cubicBezTo>
                  <a:cubicBezTo>
                    <a:pt x="860911" y="185749"/>
                    <a:pt x="860911" y="177900"/>
                    <a:pt x="860911" y="170051"/>
                  </a:cubicBezTo>
                  <a:cubicBezTo>
                    <a:pt x="863420" y="177900"/>
                    <a:pt x="863420" y="185749"/>
                    <a:pt x="865929" y="193597"/>
                  </a:cubicBezTo>
                  <a:cubicBezTo>
                    <a:pt x="885997" y="204063"/>
                    <a:pt x="903557" y="214527"/>
                    <a:pt x="923625" y="224991"/>
                  </a:cubicBezTo>
                  <a:cubicBezTo>
                    <a:pt x="923625" y="222382"/>
                    <a:pt x="923625" y="219773"/>
                    <a:pt x="923625" y="219760"/>
                  </a:cubicBezTo>
                  <a:cubicBezTo>
                    <a:pt x="928641" y="219760"/>
                    <a:pt x="933661" y="219760"/>
                    <a:pt x="938677" y="219760"/>
                  </a:cubicBezTo>
                  <a:cubicBezTo>
                    <a:pt x="938677" y="232840"/>
                    <a:pt x="938677" y="248537"/>
                    <a:pt x="938677" y="261618"/>
                  </a:cubicBezTo>
                  <a:cubicBezTo>
                    <a:pt x="941186" y="261618"/>
                    <a:pt x="943693" y="261618"/>
                    <a:pt x="946202" y="261618"/>
                  </a:cubicBezTo>
                  <a:cubicBezTo>
                    <a:pt x="946202" y="277315"/>
                    <a:pt x="946202" y="293012"/>
                    <a:pt x="946202" y="311325"/>
                  </a:cubicBezTo>
                  <a:cubicBezTo>
                    <a:pt x="948711" y="311325"/>
                    <a:pt x="951220" y="311325"/>
                    <a:pt x="953729" y="311325"/>
                  </a:cubicBezTo>
                  <a:cubicBezTo>
                    <a:pt x="953729" y="319174"/>
                    <a:pt x="953729" y="327022"/>
                    <a:pt x="953729" y="334871"/>
                  </a:cubicBezTo>
                  <a:cubicBezTo>
                    <a:pt x="958745" y="334871"/>
                    <a:pt x="963761" y="334871"/>
                    <a:pt x="968779" y="334871"/>
                  </a:cubicBezTo>
                  <a:cubicBezTo>
                    <a:pt x="968779" y="347952"/>
                    <a:pt x="968779" y="358416"/>
                    <a:pt x="968779" y="371497"/>
                  </a:cubicBezTo>
                  <a:cubicBezTo>
                    <a:pt x="1001391" y="368881"/>
                    <a:pt x="1031493" y="366265"/>
                    <a:pt x="1064103" y="363648"/>
                  </a:cubicBezTo>
                  <a:cubicBezTo>
                    <a:pt x="1064103" y="350568"/>
                    <a:pt x="1064103" y="340104"/>
                    <a:pt x="1064103" y="327022"/>
                  </a:cubicBezTo>
                  <a:cubicBezTo>
                    <a:pt x="1081663" y="327022"/>
                    <a:pt x="1099223" y="327022"/>
                    <a:pt x="1114275" y="327022"/>
                  </a:cubicBezTo>
                  <a:cubicBezTo>
                    <a:pt x="1114275" y="319174"/>
                    <a:pt x="1114275" y="313941"/>
                    <a:pt x="1114275" y="306093"/>
                  </a:cubicBezTo>
                  <a:cubicBezTo>
                    <a:pt x="1149395" y="306093"/>
                    <a:pt x="1184514" y="306093"/>
                    <a:pt x="1219634" y="306093"/>
                  </a:cubicBezTo>
                  <a:cubicBezTo>
                    <a:pt x="1219634" y="311325"/>
                    <a:pt x="1219634" y="313941"/>
                    <a:pt x="1219634" y="319174"/>
                  </a:cubicBezTo>
                  <a:cubicBezTo>
                    <a:pt x="1242211" y="319174"/>
                    <a:pt x="1264787" y="319174"/>
                    <a:pt x="1287364" y="319174"/>
                  </a:cubicBezTo>
                  <a:cubicBezTo>
                    <a:pt x="1287364" y="321790"/>
                    <a:pt x="1287364" y="324407"/>
                    <a:pt x="1287364" y="327022"/>
                  </a:cubicBezTo>
                  <a:cubicBezTo>
                    <a:pt x="1292380" y="327022"/>
                    <a:pt x="1299907" y="327022"/>
                    <a:pt x="1307432" y="327022"/>
                  </a:cubicBezTo>
                  <a:cubicBezTo>
                    <a:pt x="1307432" y="329638"/>
                    <a:pt x="1307432" y="332255"/>
                    <a:pt x="1307432" y="334871"/>
                  </a:cubicBezTo>
                  <a:cubicBezTo>
                    <a:pt x="1312448" y="334871"/>
                    <a:pt x="1319975" y="334871"/>
                    <a:pt x="1324991" y="334871"/>
                  </a:cubicBezTo>
                  <a:cubicBezTo>
                    <a:pt x="1324991" y="327365"/>
                    <a:pt x="1324991" y="319860"/>
                    <a:pt x="1324991" y="312354"/>
                  </a:cubicBezTo>
                  <a:lnTo>
                    <a:pt x="1404080" y="449340"/>
                  </a:lnTo>
                  <a:lnTo>
                    <a:pt x="0" y="449340"/>
                  </a:lnTo>
                  <a:lnTo>
                    <a:pt x="0" y="387854"/>
                  </a:lnTo>
                  <a:lnTo>
                    <a:pt x="5498" y="384578"/>
                  </a:lnTo>
                  <a:cubicBezTo>
                    <a:pt x="5498" y="384578"/>
                    <a:pt x="5498" y="384578"/>
                    <a:pt x="5498" y="361033"/>
                  </a:cubicBezTo>
                  <a:cubicBezTo>
                    <a:pt x="482" y="361033"/>
                    <a:pt x="482" y="361033"/>
                    <a:pt x="482" y="334871"/>
                  </a:cubicBezTo>
                  <a:cubicBezTo>
                    <a:pt x="482" y="334871"/>
                    <a:pt x="482" y="334871"/>
                    <a:pt x="1734" y="334871"/>
                  </a:cubicBezTo>
                  <a:lnTo>
                    <a:pt x="10516" y="334871"/>
                  </a:lnTo>
                  <a:cubicBezTo>
                    <a:pt x="10516" y="332255"/>
                    <a:pt x="10516" y="332255"/>
                    <a:pt x="33093" y="332255"/>
                  </a:cubicBezTo>
                  <a:cubicBezTo>
                    <a:pt x="33093" y="332255"/>
                    <a:pt x="33093" y="332255"/>
                    <a:pt x="33093" y="330946"/>
                  </a:cubicBezTo>
                  <a:lnTo>
                    <a:pt x="33093" y="321790"/>
                  </a:lnTo>
                  <a:cubicBezTo>
                    <a:pt x="33093" y="321790"/>
                    <a:pt x="33093" y="321790"/>
                    <a:pt x="34974" y="321790"/>
                  </a:cubicBezTo>
                  <a:lnTo>
                    <a:pt x="48143" y="321790"/>
                  </a:lnTo>
                  <a:cubicBezTo>
                    <a:pt x="48143" y="321790"/>
                    <a:pt x="48143" y="321790"/>
                    <a:pt x="48143" y="190982"/>
                  </a:cubicBezTo>
                  <a:cubicBezTo>
                    <a:pt x="48143" y="190982"/>
                    <a:pt x="48143" y="190982"/>
                    <a:pt x="49398" y="190982"/>
                  </a:cubicBezTo>
                  <a:lnTo>
                    <a:pt x="58177" y="190982"/>
                  </a:lnTo>
                  <a:cubicBezTo>
                    <a:pt x="58177" y="190982"/>
                    <a:pt x="58177" y="190982"/>
                    <a:pt x="58177" y="188365"/>
                  </a:cubicBezTo>
                  <a:lnTo>
                    <a:pt x="58177" y="170051"/>
                  </a:lnTo>
                  <a:cubicBezTo>
                    <a:pt x="60686" y="170051"/>
                    <a:pt x="60686" y="170051"/>
                    <a:pt x="60686" y="117728"/>
                  </a:cubicBezTo>
                  <a:cubicBezTo>
                    <a:pt x="60686" y="117728"/>
                    <a:pt x="60686" y="117728"/>
                    <a:pt x="61941" y="117728"/>
                  </a:cubicBezTo>
                  <a:lnTo>
                    <a:pt x="70720" y="117728"/>
                  </a:lnTo>
                  <a:cubicBezTo>
                    <a:pt x="70720" y="117728"/>
                    <a:pt x="70720" y="117728"/>
                    <a:pt x="70720" y="119037"/>
                  </a:cubicBezTo>
                  <a:lnTo>
                    <a:pt x="70720" y="128193"/>
                  </a:lnTo>
                  <a:cubicBezTo>
                    <a:pt x="75737" y="128193"/>
                    <a:pt x="75737" y="128193"/>
                    <a:pt x="75737" y="125577"/>
                  </a:cubicBezTo>
                  <a:lnTo>
                    <a:pt x="75737" y="107264"/>
                  </a:lnTo>
                  <a:cubicBezTo>
                    <a:pt x="75737" y="107264"/>
                    <a:pt x="75737" y="107264"/>
                    <a:pt x="77305" y="106610"/>
                  </a:cubicBezTo>
                  <a:lnTo>
                    <a:pt x="88280" y="102032"/>
                  </a:lnTo>
                  <a:cubicBezTo>
                    <a:pt x="88280" y="102032"/>
                    <a:pt x="88280" y="102032"/>
                    <a:pt x="89534" y="102686"/>
                  </a:cubicBezTo>
                  <a:lnTo>
                    <a:pt x="98314" y="107264"/>
                  </a:lnTo>
                  <a:cubicBezTo>
                    <a:pt x="98314" y="107264"/>
                    <a:pt x="98314" y="107264"/>
                    <a:pt x="100195" y="107264"/>
                  </a:cubicBezTo>
                  <a:lnTo>
                    <a:pt x="113366" y="107264"/>
                  </a:lnTo>
                  <a:cubicBezTo>
                    <a:pt x="113366" y="107264"/>
                    <a:pt x="113366" y="107264"/>
                    <a:pt x="113366" y="73253"/>
                  </a:cubicBezTo>
                  <a:cubicBezTo>
                    <a:pt x="113366" y="73253"/>
                    <a:pt x="113366" y="73253"/>
                    <a:pt x="114620" y="73253"/>
                  </a:cubicBezTo>
                  <a:lnTo>
                    <a:pt x="123398" y="73253"/>
                  </a:lnTo>
                  <a:cubicBezTo>
                    <a:pt x="123398" y="78486"/>
                    <a:pt x="123398" y="78486"/>
                    <a:pt x="124966" y="78486"/>
                  </a:cubicBezTo>
                  <a:lnTo>
                    <a:pt x="135943" y="78486"/>
                  </a:lnTo>
                  <a:cubicBezTo>
                    <a:pt x="135943" y="73253"/>
                    <a:pt x="135943" y="73253"/>
                    <a:pt x="137197" y="73253"/>
                  </a:cubicBezTo>
                  <a:lnTo>
                    <a:pt x="145977" y="73253"/>
                  </a:lnTo>
                  <a:cubicBezTo>
                    <a:pt x="145977" y="73253"/>
                    <a:pt x="145977" y="73253"/>
                    <a:pt x="145977" y="112496"/>
                  </a:cubicBezTo>
                  <a:cubicBezTo>
                    <a:pt x="145977" y="112496"/>
                    <a:pt x="145977" y="112496"/>
                    <a:pt x="147545" y="113804"/>
                  </a:cubicBezTo>
                  <a:lnTo>
                    <a:pt x="158520" y="122961"/>
                  </a:lnTo>
                  <a:cubicBezTo>
                    <a:pt x="156011" y="130810"/>
                    <a:pt x="156011" y="130810"/>
                    <a:pt x="183605" y="130810"/>
                  </a:cubicBezTo>
                  <a:cubicBezTo>
                    <a:pt x="183605" y="130810"/>
                    <a:pt x="183605" y="130810"/>
                    <a:pt x="183605" y="129174"/>
                  </a:cubicBezTo>
                  <a:lnTo>
                    <a:pt x="183605" y="117728"/>
                  </a:lnTo>
                  <a:cubicBezTo>
                    <a:pt x="183605" y="117728"/>
                    <a:pt x="183605" y="117728"/>
                    <a:pt x="216216" y="107264"/>
                  </a:cubicBezTo>
                  <a:cubicBezTo>
                    <a:pt x="216216" y="107264"/>
                    <a:pt x="216216" y="107264"/>
                    <a:pt x="216216" y="105957"/>
                  </a:cubicBezTo>
                  <a:lnTo>
                    <a:pt x="216216" y="96799"/>
                  </a:lnTo>
                  <a:cubicBezTo>
                    <a:pt x="216216" y="96799"/>
                    <a:pt x="216216" y="96799"/>
                    <a:pt x="217157" y="96799"/>
                  </a:cubicBezTo>
                  <a:lnTo>
                    <a:pt x="223741" y="96799"/>
                  </a:lnTo>
                  <a:cubicBezTo>
                    <a:pt x="223741" y="96799"/>
                    <a:pt x="223741" y="96799"/>
                    <a:pt x="223741" y="95819"/>
                  </a:cubicBezTo>
                  <a:lnTo>
                    <a:pt x="223741" y="88950"/>
                  </a:lnTo>
                  <a:cubicBezTo>
                    <a:pt x="223741" y="88950"/>
                    <a:pt x="223741" y="88950"/>
                    <a:pt x="226250" y="88950"/>
                  </a:cubicBezTo>
                  <a:lnTo>
                    <a:pt x="243809" y="88950"/>
                  </a:lnTo>
                  <a:cubicBezTo>
                    <a:pt x="243809" y="88950"/>
                    <a:pt x="243809" y="88950"/>
                    <a:pt x="243809" y="89931"/>
                  </a:cubicBezTo>
                  <a:lnTo>
                    <a:pt x="243809" y="96799"/>
                  </a:lnTo>
                  <a:cubicBezTo>
                    <a:pt x="243809" y="96799"/>
                    <a:pt x="243809" y="96799"/>
                    <a:pt x="245691" y="96799"/>
                  </a:cubicBezTo>
                  <a:lnTo>
                    <a:pt x="258861" y="96799"/>
                  </a:lnTo>
                  <a:cubicBezTo>
                    <a:pt x="258861" y="96799"/>
                    <a:pt x="258861" y="96799"/>
                    <a:pt x="258861" y="98761"/>
                  </a:cubicBezTo>
                  <a:lnTo>
                    <a:pt x="258861" y="112496"/>
                  </a:lnTo>
                  <a:cubicBezTo>
                    <a:pt x="258861" y="112496"/>
                    <a:pt x="258861" y="112496"/>
                    <a:pt x="286455" y="112496"/>
                  </a:cubicBezTo>
                  <a:cubicBezTo>
                    <a:pt x="286455" y="112496"/>
                    <a:pt x="286455" y="112496"/>
                    <a:pt x="286455" y="111188"/>
                  </a:cubicBezTo>
                  <a:lnTo>
                    <a:pt x="286455" y="102032"/>
                  </a:lnTo>
                  <a:cubicBezTo>
                    <a:pt x="286455" y="102032"/>
                    <a:pt x="286455" y="102032"/>
                    <a:pt x="288023" y="102032"/>
                  </a:cubicBezTo>
                  <a:lnTo>
                    <a:pt x="298998" y="102032"/>
                  </a:lnTo>
                  <a:cubicBezTo>
                    <a:pt x="298998" y="102032"/>
                    <a:pt x="298998" y="102032"/>
                    <a:pt x="298998" y="100723"/>
                  </a:cubicBezTo>
                  <a:lnTo>
                    <a:pt x="298998" y="91567"/>
                  </a:lnTo>
                  <a:cubicBezTo>
                    <a:pt x="298998" y="91567"/>
                    <a:pt x="298998" y="91567"/>
                    <a:pt x="300879" y="91567"/>
                  </a:cubicBezTo>
                  <a:lnTo>
                    <a:pt x="314048" y="91567"/>
                  </a:lnTo>
                  <a:cubicBezTo>
                    <a:pt x="314048" y="91567"/>
                    <a:pt x="314048" y="91567"/>
                    <a:pt x="314048" y="92875"/>
                  </a:cubicBezTo>
                  <a:lnTo>
                    <a:pt x="314048" y="102032"/>
                  </a:lnTo>
                  <a:cubicBezTo>
                    <a:pt x="319066" y="102032"/>
                    <a:pt x="319066" y="102032"/>
                    <a:pt x="319066" y="39243"/>
                  </a:cubicBezTo>
                  <a:cubicBezTo>
                    <a:pt x="319066" y="39243"/>
                    <a:pt x="319066" y="39243"/>
                    <a:pt x="431950" y="39243"/>
                  </a:cubicBezTo>
                  <a:cubicBezTo>
                    <a:pt x="431950" y="39243"/>
                    <a:pt x="431950" y="39243"/>
                    <a:pt x="431950" y="122961"/>
                  </a:cubicBezTo>
                  <a:cubicBezTo>
                    <a:pt x="431950" y="122961"/>
                    <a:pt x="431950" y="122961"/>
                    <a:pt x="434459" y="122961"/>
                  </a:cubicBezTo>
                  <a:lnTo>
                    <a:pt x="452018" y="122961"/>
                  </a:lnTo>
                  <a:cubicBezTo>
                    <a:pt x="452018" y="122961"/>
                    <a:pt x="452018" y="122961"/>
                    <a:pt x="452018" y="28778"/>
                  </a:cubicBezTo>
                  <a:cubicBezTo>
                    <a:pt x="452018" y="28778"/>
                    <a:pt x="452018" y="28778"/>
                    <a:pt x="477104" y="15697"/>
                  </a:cubicBezTo>
                  <a:cubicBezTo>
                    <a:pt x="477104" y="15697"/>
                    <a:pt x="477104" y="15697"/>
                    <a:pt x="509716" y="15697"/>
                  </a:cubicBezTo>
                  <a:cubicBezTo>
                    <a:pt x="509716" y="15697"/>
                    <a:pt x="509716" y="15697"/>
                    <a:pt x="511911" y="13736"/>
                  </a:cubicBezTo>
                  <a:close/>
                </a:path>
              </a:pathLst>
            </a:custGeom>
            <a:solidFill>
              <a:srgbClr val="E9B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 dirty="0"/>
            </a:p>
          </p:txBody>
        </p:sp>
      </p:grp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29175105-B888-458D-B9F9-3EC6C42A2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8326" y="895349"/>
            <a:ext cx="1683935" cy="1161843"/>
          </a:xfrm>
        </p:spPr>
        <p:txBody>
          <a:bodyPr anchor="t">
            <a:normAutofit/>
          </a:bodyPr>
          <a:lstStyle>
            <a:lvl1pPr marL="0" indent="0" algn="ctr">
              <a:buNone/>
              <a:defRPr sz="8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4pPr marL="1371600" indent="0">
              <a:buFont typeface="+mj-lt"/>
              <a:buNone/>
              <a:defRPr/>
            </a:lvl4pPr>
          </a:lstStyle>
          <a:p>
            <a:pPr lvl="0"/>
            <a:r>
              <a:rPr lang="es-ES_tradnl" dirty="0"/>
              <a:t>00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23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solidFill>
          <a:srgbClr val="2A3A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áfico 68">
            <a:extLst>
              <a:ext uri="{FF2B5EF4-FFF2-40B4-BE49-F238E27FC236}">
                <a16:creationId xmlns:a16="http://schemas.microsoft.com/office/drawing/2014/main" id="{4688CBDD-0119-4A05-9689-FB0306E07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720717" y="-7949"/>
            <a:ext cx="4471283" cy="31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1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áfico 68">
            <a:extLst>
              <a:ext uri="{FF2B5EF4-FFF2-40B4-BE49-F238E27FC236}">
                <a16:creationId xmlns:a16="http://schemas.microsoft.com/office/drawing/2014/main" id="{4688CBDD-0119-4A05-9689-FB0306E07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720717" y="-7949"/>
            <a:ext cx="4471283" cy="31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3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L">
    <p:bg>
      <p:bgPr>
        <a:solidFill>
          <a:srgbClr val="2A3A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21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7FB7CB-4514-479A-B6AF-B7511E1A09EF}"/>
              </a:ext>
            </a:extLst>
          </p:cNvPr>
          <p:cNvSpPr/>
          <p:nvPr userDrawn="1"/>
        </p:nvSpPr>
        <p:spPr>
          <a:xfrm>
            <a:off x="0" y="0"/>
            <a:ext cx="12192000" cy="1068045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AFC37E-E8FC-4633-A2CC-9D8FB5B78D0E}"/>
              </a:ext>
            </a:extLst>
          </p:cNvPr>
          <p:cNvSpPr/>
          <p:nvPr userDrawn="1"/>
        </p:nvSpPr>
        <p:spPr>
          <a:xfrm>
            <a:off x="0" y="1109502"/>
            <a:ext cx="12192000" cy="61571"/>
          </a:xfrm>
          <a:prstGeom prst="rect">
            <a:avLst/>
          </a:prstGeom>
          <a:solidFill>
            <a:srgbClr val="E9B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2B63CF-5129-4566-805B-668BD7504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787"/>
            <a:ext cx="10515600" cy="833688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16F04E-141F-48C3-8CCF-20E8FEF6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996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A05931-7E27-479F-8BEC-86198A88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A3A8B"/>
                </a:solidFill>
              </a:defRPr>
            </a:lvl1pPr>
          </a:lstStyle>
          <a:p>
            <a:fld id="{96FF9E9B-232F-49AB-B5A8-4C754CFA080D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4F6758-7BFE-420E-907C-237E496E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A3A8B"/>
                </a:solidFill>
              </a:defRPr>
            </a:lvl1pPr>
          </a:lstStyle>
          <a:p>
            <a:r>
              <a:rPr lang="es-ES_tradnl" dirty="0"/>
              <a:t>www.seal.org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FBD26B-2AB5-4D6D-9A53-AABFFAFB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A3A8B"/>
                </a:solidFill>
              </a:defRPr>
            </a:lvl1pPr>
          </a:lstStyle>
          <a:p>
            <a:fld id="{87DC0B2E-C050-4E22-879D-8163E645FB3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12D12B9-B999-469A-8041-2B88649BB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172787"/>
            <a:ext cx="722322" cy="7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AF74DC-AA4B-4F53-8AFE-4DEA8DF01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171072"/>
            <a:ext cx="6172200" cy="568692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EE8C4E-87ED-41F5-A760-B5117B9403A6}"/>
              </a:ext>
            </a:extLst>
          </p:cNvPr>
          <p:cNvSpPr/>
          <p:nvPr userDrawn="1"/>
        </p:nvSpPr>
        <p:spPr>
          <a:xfrm>
            <a:off x="0" y="0"/>
            <a:ext cx="12192000" cy="1068045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371C4A-DC30-4DE8-9637-A44E405EBEFC}"/>
              </a:ext>
            </a:extLst>
          </p:cNvPr>
          <p:cNvSpPr/>
          <p:nvPr userDrawn="1"/>
        </p:nvSpPr>
        <p:spPr>
          <a:xfrm>
            <a:off x="0" y="1109502"/>
            <a:ext cx="12192000" cy="61571"/>
          </a:xfrm>
          <a:prstGeom prst="rect">
            <a:avLst/>
          </a:prstGeom>
          <a:solidFill>
            <a:srgbClr val="E9B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F390ED-6FA5-4720-AA5A-03D53BA34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4994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04617A-5DAD-43CA-A126-D735CD7E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9E9B-232F-49AB-B5A8-4C754CFA080D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6F4CF5-98BC-4EE7-8695-599725A5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7817C7-1956-448A-B0FA-67AA4A00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B2E-C050-4E22-879D-8163E645FB3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F25EA0C-8E3C-491D-AD6C-41B69962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787"/>
            <a:ext cx="10515600" cy="833688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5C9BCD1-7F06-43D5-AA60-CCF2C6BB3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172787"/>
            <a:ext cx="722322" cy="7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9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 ESPECIA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DC029A7-6ED3-406F-A6E7-80FF354A3867}"/>
              </a:ext>
            </a:extLst>
          </p:cNvPr>
          <p:cNvSpPr/>
          <p:nvPr userDrawn="1"/>
        </p:nvSpPr>
        <p:spPr>
          <a:xfrm>
            <a:off x="0" y="0"/>
            <a:ext cx="12192000" cy="2963565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F52A68A-EC32-4940-A38F-824C6ABE115D}"/>
              </a:ext>
            </a:extLst>
          </p:cNvPr>
          <p:cNvSpPr/>
          <p:nvPr userDrawn="1"/>
        </p:nvSpPr>
        <p:spPr>
          <a:xfrm>
            <a:off x="0" y="2990553"/>
            <a:ext cx="12192000" cy="61571"/>
          </a:xfrm>
          <a:prstGeom prst="rect">
            <a:avLst/>
          </a:prstGeom>
          <a:solidFill>
            <a:srgbClr val="E9B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8BA74-D86F-4431-91A8-B0EE705B4B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6666"/>
            <a:ext cx="10515600" cy="650945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Texto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651AD6-ED19-410D-8057-9EDCF5E5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9E9B-232F-49AB-B5A8-4C754CFA080D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B98FB-858D-4E71-AC96-C032CD01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www.seal.org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69B9B7-B672-4519-B317-11E246D7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B2E-C050-4E22-879D-8163E645FB3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BD6B55C-52A6-4958-9382-E716D95689E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05623" y="2078266"/>
            <a:ext cx="2298160" cy="208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endParaRPr lang="es-E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77DA85-5558-4C2A-A6C1-C6FEFA12BB9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82361" y="2078266"/>
            <a:ext cx="2298160" cy="208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endParaRPr lang="es-E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93F514CB-2871-4293-8C2F-D597EA923FEF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3593992" y="2078266"/>
            <a:ext cx="2298160" cy="208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endParaRPr lang="es-ES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B3EE3A2B-0FAD-4E35-A3A8-71F4F48A060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970731" y="2078266"/>
            <a:ext cx="2298160" cy="208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endParaRPr lang="es-ES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99D38F7B-0351-435A-9BAC-00974C3AC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8564" y="305289"/>
            <a:ext cx="722322" cy="722322"/>
          </a:xfrm>
          <a:prstGeom prst="rect">
            <a:avLst/>
          </a:prstGeom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4687D439-EDDE-4355-98D9-D52483F5B2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1850" y="1228725"/>
            <a:ext cx="10521950" cy="714375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4210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CAD378-75E3-41D7-8934-25DA1E6E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21BB13-11EA-45B5-8BE9-E5BB13DC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0F11B7-1DBF-4FEF-9E50-F29F0D431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9E9B-232F-49AB-B5A8-4C754CFA080D}" type="datetimeFigureOut">
              <a:rPr lang="es-ES" smtClean="0"/>
              <a:pPr/>
              <a:t>01/04/2020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AA0F8E-AA18-434F-A1A8-E1E6D172E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dirty="0"/>
              <a:t>www.seal.org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9FD7DB-37D8-4C1B-9DCD-56CBCE806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0B2E-C050-4E22-879D-8163E645FB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49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50" r:id="rId7"/>
    <p:sldLayoutId id="2147483652" r:id="rId8"/>
    <p:sldLayoutId id="2147483651" r:id="rId9"/>
    <p:sldLayoutId id="2147483661" r:id="rId10"/>
    <p:sldLayoutId id="2147483654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SzPct val="7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ree-powerpoint-templates-design.com/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sv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93771">
            <a:off x="1176201" y="114494"/>
            <a:ext cx="9582691" cy="685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888275" y="809625"/>
            <a:ext cx="8133804" cy="222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/>
              <a:t>SEAL Project</a:t>
            </a:r>
            <a:br>
              <a:rPr lang="en-US"/>
            </a:br>
            <a:r>
              <a:rPr lang="en-US" sz="3200"/>
              <a:t>StudEnt And citizen identities Linked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888275" y="3190004"/>
            <a:ext cx="7397653" cy="158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n-GB" dirty="0"/>
              <a:t>SEAL SERVICE: </a:t>
            </a:r>
            <a:br>
              <a:rPr lang="en-GB" dirty="0"/>
            </a:br>
            <a:r>
              <a:rPr lang="en-GB" dirty="0"/>
              <a:t>Linked identity solutions &amp; architecture</a:t>
            </a:r>
          </a:p>
          <a:p>
            <a:pPr lvl="0">
              <a:spcBef>
                <a:spcPts val="0"/>
              </a:spcBef>
              <a:buClr>
                <a:schemeClr val="lt1"/>
              </a:buClr>
              <a:buSzPts val="2400"/>
            </a:pPr>
            <a:endParaRPr lang="en-GB" dirty="0"/>
          </a:p>
          <a:p>
            <a:pPr lvl="0"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n-GB" sz="1800" dirty="0"/>
              <a:t>SEAL Webinar (April 3</a:t>
            </a:r>
            <a:r>
              <a:rPr lang="en-GB" sz="1800" baseline="30000" dirty="0"/>
              <a:t>rd</a:t>
            </a:r>
            <a:r>
              <a:rPr lang="en-GB" sz="1800" dirty="0"/>
              <a:t> 2020)</a:t>
            </a:r>
            <a:endParaRPr lang="en-GB" dirty="0"/>
          </a:p>
        </p:txBody>
      </p:sp>
      <p:sp>
        <p:nvSpPr>
          <p:cNvPr id="118" name="Google Shape;118;p17">
            <a:hlinkClick r:id="rId4"/>
          </p:cNvPr>
          <p:cNvSpPr txBox="1"/>
          <p:nvPr/>
        </p:nvSpPr>
        <p:spPr>
          <a:xfrm>
            <a:off x="962935" y="5967707"/>
            <a:ext cx="49742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AGREEMENT UNDER THE CONNECTING EUROPE FACILITY (CEF) - TELECOMMUNICATIONS SECTOR AGREEMENT INEA/CEF/ICT/A2018/1633170.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Action No: 2018-EU-IA-0024</a:t>
            </a:r>
            <a:endParaRPr sz="1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883" y="257278"/>
            <a:ext cx="1995334" cy="734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893" y="5991744"/>
            <a:ext cx="716042" cy="50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3685759" y="6582422"/>
            <a:ext cx="482048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www.project-seal.eu </a:t>
            </a:r>
            <a:endParaRPr/>
          </a:p>
        </p:txBody>
      </p:sp>
      <p:grpSp>
        <p:nvGrpSpPr>
          <p:cNvPr id="122" name="Google Shape;122;p17"/>
          <p:cNvGrpSpPr/>
          <p:nvPr/>
        </p:nvGrpSpPr>
        <p:grpSpPr>
          <a:xfrm>
            <a:off x="7967450" y="3619575"/>
            <a:ext cx="4071284" cy="2451759"/>
            <a:chOff x="4098364" y="1571763"/>
            <a:chExt cx="7301609" cy="4397083"/>
          </a:xfrm>
        </p:grpSpPr>
        <p:grpSp>
          <p:nvGrpSpPr>
            <p:cNvPr id="123" name="Google Shape;123;p17"/>
            <p:cNvGrpSpPr/>
            <p:nvPr/>
          </p:nvGrpSpPr>
          <p:grpSpPr>
            <a:xfrm>
              <a:off x="4910814" y="1571763"/>
              <a:ext cx="5616423" cy="3644405"/>
              <a:chOff x="5769768" y="3217068"/>
              <a:chExt cx="651510" cy="422754"/>
            </a:xfrm>
          </p:grpSpPr>
          <p:sp>
            <p:nvSpPr>
              <p:cNvPr id="124" name="Google Shape;124;p17"/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419100" extrusionOk="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419100" extrusionOk="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" name="Google Shape;126;p17"/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/>
              <a:ahLst/>
              <a:cxnLst/>
              <a:rect l="l" t="t" r="r" b="b"/>
              <a:pathLst>
                <a:path w="600075" h="381000" extrusionOk="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/>
              <a:ahLst/>
              <a:cxnLst/>
              <a:rect l="l" t="t" r="r" b="b"/>
              <a:pathLst>
                <a:path w="581025" h="28575" extrusionOk="0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/>
              <a:ahLst/>
              <a:cxnLst/>
              <a:rect l="l" t="t" r="r" b="b"/>
              <a:pathLst>
                <a:path w="533400" h="120000" extrusionOk="0">
                  <a:moveTo>
                    <a:pt x="538318" y="5805"/>
                  </a:moveTo>
                  <a:lnTo>
                    <a:pt x="3965" y="580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/>
              <a:ahLst/>
              <a:cxnLst/>
              <a:rect l="l" t="t" r="r" b="b"/>
              <a:pathLst>
                <a:path w="523875" h="120000" extrusionOk="0">
                  <a:moveTo>
                    <a:pt x="3965" y="5805"/>
                  </a:moveTo>
                  <a:lnTo>
                    <a:pt x="524031" y="580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/>
              <a:ahLst/>
              <a:cxnLst/>
              <a:rect l="l" t="t" r="r" b="b"/>
              <a:pathLst>
                <a:path w="552450" h="120000" extrusionOk="0">
                  <a:moveTo>
                    <a:pt x="550701" y="5805"/>
                  </a:moveTo>
                  <a:lnTo>
                    <a:pt x="3965" y="580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/>
              <a:ahLst/>
              <a:cxnLst/>
              <a:rect l="l" t="t" r="r" b="b"/>
              <a:pathLst>
                <a:path w="504825" h="120000" extrusionOk="0">
                  <a:moveTo>
                    <a:pt x="1586" y="2322"/>
                  </a:moveTo>
                  <a:lnTo>
                    <a:pt x="511173" y="232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/>
              <a:ahLst/>
              <a:cxnLst/>
              <a:rect l="l" t="t" r="r" b="b"/>
              <a:pathLst>
                <a:path w="571500" h="28575" extrusionOk="0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/>
              <a:ahLst/>
              <a:cxnLst/>
              <a:rect l="l" t="t" r="r" b="b"/>
              <a:pathLst>
                <a:path w="847725" h="47625" extrusionOk="0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/>
              <a:ahLst/>
              <a:cxnLst/>
              <a:rect l="l" t="t" r="r" b="b"/>
              <a:pathLst>
                <a:path w="847725" h="76200" extrusionOk="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/>
              <a:ahLst/>
              <a:cxnLst/>
              <a:rect l="l" t="t" r="r" b="b"/>
              <a:pathLst>
                <a:path w="209550" h="28575" extrusionOk="0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/>
              <a:ahLst/>
              <a:cxnLst/>
              <a:rect l="l" t="t" r="r" b="b"/>
              <a:pathLst>
                <a:path w="571500" h="28575" extrusionOk="0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/>
              <a:ahLst/>
              <a:cxnLst/>
              <a:rect l="l" t="t" r="r" b="b"/>
              <a:pathLst>
                <a:path w="571500" h="28575" extrusionOk="0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525252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" name="Google Shape;139;p17"/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140" name="Google Shape;140;p17"/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" name="Google Shape;144;p17"/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145" name="Google Shape;145;p17"/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rgbClr val="7F7F7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rgbClr val="7F7F7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rgbClr val="7F7F7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8" name="Google Shape;148;p17"/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B5BDE-0C67-41FE-9AB2-5819151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Linking Level of Assurance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9A71A-9AD3-4E84-B671-19CFD59B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2200" dirty="0">
                <a:sym typeface="Wingdings" pitchFamily="2" charset="2"/>
              </a:rPr>
              <a:t>Imported datasets have a </a:t>
            </a:r>
            <a:r>
              <a:rPr lang="en-GB" sz="2200" dirty="0" err="1">
                <a:sym typeface="Wingdings" pitchFamily="2" charset="2"/>
              </a:rPr>
              <a:t>LoA</a:t>
            </a:r>
            <a:r>
              <a:rPr lang="en-GB" sz="2200" dirty="0">
                <a:sym typeface="Wingdings" pitchFamily="2" charset="2"/>
              </a:rPr>
              <a:t>, link datasets have a </a:t>
            </a:r>
            <a:r>
              <a:rPr lang="en-GB" sz="2200" dirty="0" err="1">
                <a:sym typeface="Wingdings" pitchFamily="2" charset="2"/>
              </a:rPr>
              <a:t>LLoA</a:t>
            </a:r>
            <a:endParaRPr lang="en-GB" sz="2200" dirty="0">
              <a:sym typeface="Wingdings" pitchFamily="2" charset="2"/>
            </a:endParaRPr>
          </a:p>
          <a:p>
            <a:pPr lvl="1"/>
            <a:r>
              <a:rPr lang="en-GB" sz="2200" dirty="0">
                <a:sym typeface="Wingdings" pitchFamily="2" charset="2"/>
              </a:rPr>
              <a:t>5 Levels, depending on:</a:t>
            </a:r>
          </a:p>
          <a:p>
            <a:pPr lvl="2"/>
            <a:r>
              <a:rPr lang="en-GB" sz="2200" dirty="0">
                <a:sym typeface="Wingdings" pitchFamily="2" charset="2"/>
              </a:rPr>
              <a:t>Chances of a false positive (sets are identifying enough?)</a:t>
            </a:r>
          </a:p>
          <a:p>
            <a:pPr lvl="2"/>
            <a:r>
              <a:rPr lang="en-GB" sz="2200" dirty="0">
                <a:sym typeface="Wingdings" pitchFamily="2" charset="2"/>
              </a:rPr>
              <a:t>Quality of the matching (automated or manual?, in-person or remote?, who does it, trust, skills…)</a:t>
            </a:r>
          </a:p>
          <a:p>
            <a:pPr lvl="1"/>
            <a:r>
              <a:rPr lang="en-GB" sz="2200" b="1" dirty="0">
                <a:sym typeface="Wingdings" pitchFamily="2" charset="2"/>
              </a:rPr>
              <a:t>Primitive or Inferred </a:t>
            </a:r>
            <a:r>
              <a:rPr lang="en-GB" sz="2200" b="1" dirty="0" err="1">
                <a:sym typeface="Wingdings" pitchFamily="2" charset="2"/>
              </a:rPr>
              <a:t>LLoA</a:t>
            </a:r>
            <a:r>
              <a:rPr lang="en-GB" sz="2200" dirty="0">
                <a:sym typeface="Wingdings" pitchFamily="2" charset="2"/>
              </a:rPr>
              <a:t>? [eIDAS – Facebook </a:t>
            </a:r>
            <a:r>
              <a:rPr lang="en-GB" sz="2200" dirty="0" err="1">
                <a:sym typeface="Wingdings" pitchFamily="2" charset="2"/>
              </a:rPr>
              <a:t>LLoA</a:t>
            </a:r>
            <a:r>
              <a:rPr lang="en-GB" sz="2200" dirty="0">
                <a:sym typeface="Wingdings" pitchFamily="2" charset="2"/>
              </a:rPr>
              <a:t>: 100% or 0%?]</a:t>
            </a:r>
          </a:p>
          <a:p>
            <a:pPr lvl="2"/>
            <a:r>
              <a:rPr lang="en-GB" sz="2200" dirty="0">
                <a:sym typeface="Wingdings" pitchFamily="2" charset="2"/>
              </a:rPr>
              <a:t>Primitive: don’t consider the </a:t>
            </a:r>
            <a:r>
              <a:rPr lang="en-GB" sz="2200" dirty="0" err="1">
                <a:sym typeface="Wingdings" pitchFamily="2" charset="2"/>
              </a:rPr>
              <a:t>LoA</a:t>
            </a:r>
            <a:r>
              <a:rPr lang="en-GB" sz="2200" dirty="0">
                <a:sym typeface="Wingdings" pitchFamily="2" charset="2"/>
              </a:rPr>
              <a:t> of the compared datasets</a:t>
            </a:r>
          </a:p>
          <a:p>
            <a:pPr lvl="2"/>
            <a:r>
              <a:rPr lang="en-GB" sz="2200" dirty="0">
                <a:sym typeface="Wingdings" pitchFamily="2" charset="2"/>
              </a:rPr>
              <a:t>Inferred: consider the </a:t>
            </a:r>
            <a:r>
              <a:rPr lang="en-GB" sz="2200" dirty="0" err="1">
                <a:sym typeface="Wingdings" pitchFamily="2" charset="2"/>
              </a:rPr>
              <a:t>LoA</a:t>
            </a:r>
            <a:r>
              <a:rPr lang="en-GB" sz="2200" dirty="0">
                <a:sym typeface="Wingdings" pitchFamily="2" charset="2"/>
              </a:rPr>
              <a:t> of the compared datasets</a:t>
            </a:r>
          </a:p>
          <a:p>
            <a:pPr lvl="1"/>
            <a:r>
              <a:rPr lang="en-GB" sz="2200" dirty="0">
                <a:sym typeface="Wingdings" pitchFamily="2" charset="2"/>
              </a:rPr>
              <a:t>Final trust must depend on the quality of the compared data sets (their </a:t>
            </a:r>
            <a:r>
              <a:rPr lang="en-GB" sz="2200" dirty="0" err="1">
                <a:sym typeface="Wingdings" pitchFamily="2" charset="2"/>
              </a:rPr>
              <a:t>LoA</a:t>
            </a:r>
            <a:r>
              <a:rPr lang="en-GB" sz="2200" dirty="0">
                <a:sym typeface="Wingdings" pitchFamily="2" charset="2"/>
              </a:rPr>
              <a:t>) and on the quality of the linking method (</a:t>
            </a:r>
            <a:r>
              <a:rPr lang="en-GB" sz="2200" dirty="0" err="1">
                <a:sym typeface="Wingdings" pitchFamily="2" charset="2"/>
              </a:rPr>
              <a:t>LLoA</a:t>
            </a:r>
            <a:r>
              <a:rPr lang="en-GB" sz="2200" dirty="0">
                <a:sym typeface="Wingdings" pitchFamily="2" charset="2"/>
              </a:rPr>
              <a:t>)</a:t>
            </a:r>
          </a:p>
          <a:p>
            <a:pPr lvl="1"/>
            <a:r>
              <a:rPr lang="en-GB" sz="2200" b="1" dirty="0">
                <a:sym typeface="Wingdings" pitchFamily="2" charset="2"/>
              </a:rPr>
              <a:t>Transitive property</a:t>
            </a:r>
            <a:r>
              <a:rPr lang="en-GB" sz="2200" dirty="0">
                <a:sym typeface="Wingdings" pitchFamily="2" charset="2"/>
              </a:rPr>
              <a:t>: If we have an AB link and a BC link, we have an AC link</a:t>
            </a:r>
          </a:p>
          <a:p>
            <a:pPr lvl="2"/>
            <a:r>
              <a:rPr lang="en-GB" sz="2200" dirty="0">
                <a:sym typeface="Wingdings" pitchFamily="2" charset="2"/>
              </a:rPr>
              <a:t>Resulting trust is the minimum value in the chain</a:t>
            </a:r>
          </a:p>
        </p:txBody>
      </p:sp>
    </p:spTree>
    <p:extLst>
      <p:ext uri="{BB962C8B-B14F-4D97-AF65-F5344CB8AC3E}">
        <p14:creationId xmlns:p14="http://schemas.microsoft.com/office/powerpoint/2010/main" val="221361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B5BDE-0C67-41FE-9AB2-5819151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9A71A-9AD3-4E84-B671-19CFD59B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Improve linking:</a:t>
            </a:r>
          </a:p>
          <a:p>
            <a:pPr lvl="1"/>
            <a:r>
              <a:rPr lang="en-GB" sz="2200" dirty="0">
                <a:sym typeface="Wingdings" pitchFamily="2" charset="2"/>
              </a:rPr>
              <a:t>Develop more matching rules for the known attribute profiles</a:t>
            </a:r>
          </a:p>
          <a:p>
            <a:pPr lvl="1"/>
            <a:r>
              <a:rPr lang="en-GB" sz="2200" dirty="0">
                <a:sym typeface="Wingdings" pitchFamily="2" charset="2"/>
              </a:rPr>
              <a:t>Implement a block-edit hybrid string similarity algorithm</a:t>
            </a:r>
          </a:p>
          <a:p>
            <a:r>
              <a:rPr lang="en-US" b="1" dirty="0"/>
              <a:t>Trust and scalability:</a:t>
            </a:r>
          </a:p>
          <a:p>
            <a:pPr lvl="1"/>
            <a:r>
              <a:rPr lang="en-GB" sz="2200" dirty="0">
                <a:sym typeface="Wingdings" pitchFamily="2" charset="2"/>
              </a:rPr>
              <a:t>Revocation of Datasets, Datastores and VCs</a:t>
            </a:r>
          </a:p>
          <a:p>
            <a:pPr lvl="2"/>
            <a:r>
              <a:rPr lang="en-GB" sz="2200" dirty="0">
                <a:sym typeface="Wingdings" pitchFamily="2" charset="2"/>
              </a:rPr>
              <a:t>UI for revocation for the user</a:t>
            </a:r>
          </a:p>
          <a:p>
            <a:pPr lvl="2"/>
            <a:r>
              <a:rPr lang="en-GB" sz="2200" dirty="0">
                <a:sym typeface="Wingdings" pitchFamily="2" charset="2"/>
              </a:rPr>
              <a:t>API to allow the data source to revoke</a:t>
            </a:r>
          </a:p>
          <a:p>
            <a:pPr lvl="3"/>
            <a:r>
              <a:rPr lang="en-GB" sz="2200" dirty="0">
                <a:sym typeface="Wingdings" pitchFamily="2" charset="2"/>
              </a:rPr>
              <a:t>If sources are able to revoke, dataset in the store can be used for auth with longer validity periods</a:t>
            </a:r>
          </a:p>
          <a:p>
            <a:pPr lvl="1"/>
            <a:r>
              <a:rPr lang="en-GB" sz="2200" dirty="0">
                <a:sym typeface="Wingdings" pitchFamily="2" charset="2"/>
              </a:rPr>
              <a:t>Multiple SEAL instances:</a:t>
            </a:r>
          </a:p>
          <a:p>
            <a:pPr lvl="2"/>
            <a:r>
              <a:rPr lang="en-GB" sz="2200" dirty="0">
                <a:sym typeface="Wingdings" pitchFamily="2" charset="2"/>
              </a:rPr>
              <a:t>Any instance can sign a Datastore, the rest must accept it</a:t>
            </a:r>
          </a:p>
          <a:p>
            <a:pPr lvl="2"/>
            <a:r>
              <a:rPr lang="en-GB" sz="2200" dirty="0">
                <a:sym typeface="Wingdings" pitchFamily="2" charset="2"/>
              </a:rPr>
              <a:t>Create ring of trust of SEAL instances</a:t>
            </a:r>
          </a:p>
        </p:txBody>
      </p:sp>
    </p:spTree>
    <p:extLst>
      <p:ext uri="{BB962C8B-B14F-4D97-AF65-F5344CB8AC3E}">
        <p14:creationId xmlns:p14="http://schemas.microsoft.com/office/powerpoint/2010/main" val="327264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Ã©reo fondo Blog Blogger hojeada negocio cafeterÃ­a comunicaciÃ³n computadora producto diseÃ±o de producto artilugio dispositivo electronico electrÃ³nica tecnologÃ­a">
            <a:extLst>
              <a:ext uri="{FF2B5EF4-FFF2-40B4-BE49-F238E27FC236}">
                <a16:creationId xmlns:a16="http://schemas.microsoft.com/office/drawing/2014/main" id="{764CB0D5-F430-40EB-93F2-610B385DE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8" b="-7867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FD5A3437-EA3F-459E-A715-733A4D650735}"/>
              </a:ext>
            </a:extLst>
          </p:cNvPr>
          <p:cNvSpPr/>
          <p:nvPr/>
        </p:nvSpPr>
        <p:spPr>
          <a:xfrm>
            <a:off x="1974034" y="4993201"/>
            <a:ext cx="8268736" cy="40590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1D522DC-95F3-49AA-9CEA-C5CF14DAAEEA}"/>
              </a:ext>
            </a:extLst>
          </p:cNvPr>
          <p:cNvSpPr/>
          <p:nvPr/>
        </p:nvSpPr>
        <p:spPr>
          <a:xfrm>
            <a:off x="0" y="5760870"/>
            <a:ext cx="12192000" cy="1097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DFC84A9-FF85-4F21-9951-8AC38F48C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2983" y="411220"/>
            <a:ext cx="1995334" cy="73471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8B04BE8-B160-4232-953C-3B518C31A699}"/>
              </a:ext>
            </a:extLst>
          </p:cNvPr>
          <p:cNvSpPr txBox="1"/>
          <p:nvPr/>
        </p:nvSpPr>
        <p:spPr>
          <a:xfrm>
            <a:off x="3580410" y="1381294"/>
            <a:ext cx="4455268" cy="1323439"/>
          </a:xfrm>
          <a:prstGeom prst="rect">
            <a:avLst/>
          </a:prstGeom>
          <a:solidFill>
            <a:srgbClr val="2A3A8B"/>
          </a:solidFill>
          <a:ln w="38100">
            <a:solidFill>
              <a:srgbClr val="E9B7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rgbClr val="E9B725"/>
                </a:solidFill>
              </a:rPr>
              <a:t>THANK YOU </a:t>
            </a:r>
          </a:p>
          <a:p>
            <a:pPr algn="ctr"/>
            <a:r>
              <a:rPr lang="en-GB" sz="4000" dirty="0">
                <a:solidFill>
                  <a:schemeClr val="bg1">
                    <a:lumMod val="95000"/>
                  </a:schemeClr>
                </a:solidFill>
              </a:rPr>
              <a:t>for your attention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45AF04B-A6CC-4716-9926-597CDADF8599}"/>
              </a:ext>
            </a:extLst>
          </p:cNvPr>
          <p:cNvSpPr txBox="1"/>
          <p:nvPr/>
        </p:nvSpPr>
        <p:spPr>
          <a:xfrm>
            <a:off x="3580410" y="2830874"/>
            <a:ext cx="44552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farago@uji.es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1EB21752-EBC2-4977-8ADA-FA7C7E4D9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" y="5979032"/>
            <a:ext cx="1038342" cy="733932"/>
          </a:xfrm>
          <a:prstGeom prst="rect">
            <a:avLst/>
          </a:prstGeom>
        </p:spPr>
      </p:pic>
      <p:sp>
        <p:nvSpPr>
          <p:cNvPr id="21" name="TextBox 78">
            <a:hlinkClick r:id="rId6"/>
            <a:extLst>
              <a:ext uri="{FF2B5EF4-FFF2-40B4-BE49-F238E27FC236}">
                <a16:creationId xmlns:a16="http://schemas.microsoft.com/office/drawing/2014/main" id="{E90ED99D-6508-4411-99CD-20C09470D13A}"/>
              </a:ext>
            </a:extLst>
          </p:cNvPr>
          <p:cNvSpPr txBox="1"/>
          <p:nvPr/>
        </p:nvSpPr>
        <p:spPr>
          <a:xfrm>
            <a:off x="1974033" y="4985192"/>
            <a:ext cx="717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GRANT AGREEMENT UNDER THE CONNECTING EUROPE FACILITY (CEF) - TELECOMMUNICATIONS SECTOR AGREEMENT INEA/CEF/ICT/A2018/1633170.  Action No: 2018-EU-IA-0024</a:t>
            </a:r>
            <a:endParaRPr lang="en-US" sz="1000" b="1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2" name="Picture 13">
            <a:extLst>
              <a:ext uri="{FF2B5EF4-FFF2-40B4-BE49-F238E27FC236}">
                <a16:creationId xmlns:a16="http://schemas.microsoft.com/office/drawing/2014/main" id="{5474A8C0-88A8-4688-ABC4-D6193A856F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2" y="4925967"/>
            <a:ext cx="716042" cy="507831"/>
          </a:xfrm>
          <a:prstGeom prst="rect">
            <a:avLst/>
          </a:prstGeom>
        </p:spPr>
      </p:pic>
      <p:sp>
        <p:nvSpPr>
          <p:cNvPr id="23" name="TextBox 82">
            <a:extLst>
              <a:ext uri="{FF2B5EF4-FFF2-40B4-BE49-F238E27FC236}">
                <a16:creationId xmlns:a16="http://schemas.microsoft.com/office/drawing/2014/main" id="{3C072CC6-0166-4D20-B5D3-0C2989D84461}"/>
              </a:ext>
            </a:extLst>
          </p:cNvPr>
          <p:cNvSpPr txBox="1"/>
          <p:nvPr/>
        </p:nvSpPr>
        <p:spPr>
          <a:xfrm>
            <a:off x="3580410" y="5684883"/>
            <a:ext cx="482048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www.seal.org</a:t>
            </a:r>
          </a:p>
        </p:txBody>
      </p:sp>
      <p:sp>
        <p:nvSpPr>
          <p:cNvPr id="24" name="TextBox 82">
            <a:extLst>
              <a:ext uri="{FF2B5EF4-FFF2-40B4-BE49-F238E27FC236}">
                <a16:creationId xmlns:a16="http://schemas.microsoft.com/office/drawing/2014/main" id="{009EDD9C-747D-43AF-AC9A-8E1BDA6B70EE}"/>
              </a:ext>
            </a:extLst>
          </p:cNvPr>
          <p:cNvSpPr txBox="1"/>
          <p:nvPr/>
        </p:nvSpPr>
        <p:spPr>
          <a:xfrm>
            <a:off x="3444758" y="4004980"/>
            <a:ext cx="482048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http://project-seal.eu/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791ADE-77BD-4BF1-996C-DF0C45FECC2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5054" y="6153655"/>
            <a:ext cx="1749704" cy="335309"/>
          </a:xfrm>
          <a:prstGeom prst="rect">
            <a:avLst/>
          </a:prstGeom>
        </p:spPr>
      </p:pic>
      <p:pic>
        <p:nvPicPr>
          <p:cNvPr id="25" name="4 Imagen">
            <a:extLst>
              <a:ext uri="{FF2B5EF4-FFF2-40B4-BE49-F238E27FC236}">
                <a16:creationId xmlns:a16="http://schemas.microsoft.com/office/drawing/2014/main" id="{AE338234-5AB0-4E49-A048-C46475F9AB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56" y="5773749"/>
            <a:ext cx="1484846" cy="9688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E53729-44DD-4E0A-B53C-324C3A6404E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5933" y="5892667"/>
            <a:ext cx="922074" cy="9220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04CFE23-50DF-408D-8F2A-83B8A82D741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47403" y="6059181"/>
            <a:ext cx="1588394" cy="34272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37F1D6F-5A45-4C75-9C28-8438D260A69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t="22577" b="17881"/>
          <a:stretch/>
        </p:blipFill>
        <p:spPr>
          <a:xfrm>
            <a:off x="8833369" y="5923875"/>
            <a:ext cx="1215096" cy="6692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FEE216B-4B19-4BFA-A861-0BB44D02688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t="35186" b="36700"/>
          <a:stretch/>
        </p:blipFill>
        <p:spPr>
          <a:xfrm>
            <a:off x="10242770" y="5971067"/>
            <a:ext cx="1842059" cy="51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7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B5BDE-0C67-41FE-9AB2-5819151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Goals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9A71A-9AD3-4E84-B671-19CFD59B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Functional:</a:t>
            </a:r>
          </a:p>
          <a:p>
            <a:pPr lvl="1"/>
            <a:r>
              <a:rPr lang="en-US" sz="2200" dirty="0"/>
              <a:t>Offer a reference infrastructure for the management of identities and KYC</a:t>
            </a:r>
          </a:p>
          <a:p>
            <a:pPr lvl="1"/>
            <a:r>
              <a:rPr lang="en-US" sz="2200" dirty="0"/>
              <a:t>Allow connecting new  identities, service modules, KYC methods, etc.</a:t>
            </a:r>
          </a:p>
          <a:p>
            <a:pPr lvl="1"/>
            <a:r>
              <a:rPr lang="en-US" sz="2200" dirty="0" err="1"/>
              <a:t>Minimise</a:t>
            </a:r>
            <a:r>
              <a:rPr lang="en-US" sz="2200" dirty="0"/>
              <a:t> risk on data by avoiding central storage</a:t>
            </a:r>
          </a:p>
          <a:p>
            <a:pPr lvl="1"/>
            <a:r>
              <a:rPr lang="en-US" sz="2200" dirty="0"/>
              <a:t>User always has control of his own data</a:t>
            </a:r>
          </a:p>
          <a:p>
            <a:pPr lvl="1"/>
            <a:r>
              <a:rPr lang="en-US" sz="2200" dirty="0"/>
              <a:t>Enforce establishing progressively stronger links between identities</a:t>
            </a:r>
          </a:p>
          <a:p>
            <a:pPr lvl="1"/>
            <a:r>
              <a:rPr lang="en-US" sz="2200" dirty="0"/>
              <a:t>Form a virtually single identity </a:t>
            </a:r>
          </a:p>
          <a:p>
            <a:r>
              <a:rPr lang="en-US" b="1" dirty="0"/>
              <a:t>Technical:</a:t>
            </a:r>
            <a:endParaRPr lang="en-GB" sz="2200" dirty="0">
              <a:sym typeface="Wingdings" pitchFamily="2" charset="2"/>
            </a:endParaRPr>
          </a:p>
          <a:p>
            <a:pPr lvl="1"/>
            <a:r>
              <a:rPr lang="en-GB" sz="2200" dirty="0">
                <a:sym typeface="Wingdings" pitchFamily="2" charset="2"/>
              </a:rPr>
              <a:t>Support both federated and self-sovereign approach to data gathering and delivery</a:t>
            </a:r>
          </a:p>
          <a:p>
            <a:pPr lvl="1"/>
            <a:r>
              <a:rPr lang="en-GB" sz="2200" dirty="0">
                <a:sym typeface="Wingdings" pitchFamily="2" charset="2"/>
              </a:rPr>
              <a:t>Develop a modular, extensible, scalable application</a:t>
            </a:r>
          </a:p>
          <a:p>
            <a:pPr lvl="1"/>
            <a:endParaRPr lang="en-GB" sz="2200" dirty="0">
              <a:sym typeface="Wingdings" pitchFamily="2" charset="2"/>
            </a:endParaRPr>
          </a:p>
          <a:p>
            <a:pPr lvl="1"/>
            <a:endParaRPr lang="en-GB" sz="2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7149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B5BDE-0C67-41FE-9AB2-5819151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High-level Topology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5971" y="1288213"/>
            <a:ext cx="5839756" cy="5390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64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B5BDE-0C67-41FE-9AB2-5819151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Characteristics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9A71A-9AD3-4E84-B671-19CFD59B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SEAL service design:</a:t>
            </a:r>
            <a:endParaRPr lang="en-GB" sz="2200" dirty="0">
              <a:sym typeface="Wingdings" pitchFamily="2" charset="2"/>
            </a:endParaRPr>
          </a:p>
          <a:p>
            <a:pPr lvl="1"/>
            <a:r>
              <a:rPr lang="en-GB" sz="2200" dirty="0">
                <a:sym typeface="Wingdings" pitchFamily="2" charset="2"/>
              </a:rPr>
              <a:t>Microservice-based architecture</a:t>
            </a:r>
          </a:p>
          <a:p>
            <a:pPr lvl="1"/>
            <a:r>
              <a:rPr lang="en-GB" sz="2200" dirty="0">
                <a:sym typeface="Wingdings" pitchFamily="2" charset="2"/>
              </a:rPr>
              <a:t>Two main clients: web and mobile, connect to the service through API</a:t>
            </a:r>
          </a:p>
          <a:p>
            <a:pPr lvl="2"/>
            <a:r>
              <a:rPr lang="en-US" sz="2200" dirty="0">
                <a:sym typeface="Wingdings" pitchFamily="2" charset="2"/>
              </a:rPr>
              <a:t>Most of the functionality will be server-side. Clients have minimal logic</a:t>
            </a:r>
          </a:p>
          <a:p>
            <a:pPr lvl="2"/>
            <a:r>
              <a:rPr lang="en-US" sz="2200" dirty="0">
                <a:sym typeface="Wingdings" pitchFamily="2" charset="2"/>
              </a:rPr>
              <a:t>Mobile client has some more functionalities than web client</a:t>
            </a:r>
            <a:endParaRPr lang="en-GB" sz="2200" dirty="0">
              <a:sym typeface="Wingdings" pitchFamily="2" charset="2"/>
            </a:endParaRPr>
          </a:p>
          <a:p>
            <a:pPr lvl="1"/>
            <a:r>
              <a:rPr lang="en-US" sz="2200" dirty="0">
                <a:sym typeface="Wingdings" pitchFamily="2" charset="2"/>
              </a:rPr>
              <a:t>User data is stored on user-space storage</a:t>
            </a:r>
          </a:p>
          <a:p>
            <a:pPr lvl="2"/>
            <a:r>
              <a:rPr lang="en-US" sz="2200" dirty="0">
                <a:sym typeface="Wingdings" pitchFamily="2" charset="2"/>
              </a:rPr>
              <a:t>Data is stored only when (and if) user commands to (usage can be volatile and anonymous)</a:t>
            </a:r>
          </a:p>
          <a:p>
            <a:pPr lvl="2"/>
            <a:r>
              <a:rPr lang="en-US" sz="2200" b="1" dirty="0">
                <a:sym typeface="Wingdings" pitchFamily="2" charset="2"/>
              </a:rPr>
              <a:t>No storage of personal data, not even on reconciliation modules</a:t>
            </a:r>
          </a:p>
          <a:p>
            <a:pPr lvl="3"/>
            <a:r>
              <a:rPr lang="en-US" sz="2200" b="1" dirty="0">
                <a:sym typeface="Wingdings" pitchFamily="2" charset="2"/>
              </a:rPr>
              <a:t>Ciphered sessions</a:t>
            </a:r>
          </a:p>
          <a:p>
            <a:pPr lvl="1"/>
            <a:r>
              <a:rPr lang="en-US" sz="2200" dirty="0">
                <a:sym typeface="Wingdings" pitchFamily="2" charset="2"/>
              </a:rPr>
              <a:t>A user can access different instances of SEAL carrying his own data with him</a:t>
            </a:r>
          </a:p>
          <a:p>
            <a:pPr lvl="2"/>
            <a:r>
              <a:rPr lang="en-US" sz="2200" dirty="0">
                <a:sym typeface="Wingdings" pitchFamily="2" charset="2"/>
              </a:rPr>
              <a:t>Different instances can have different functional modules connected (identities, identity linking procedures, etc.)</a:t>
            </a:r>
          </a:p>
          <a:p>
            <a:pPr lvl="1"/>
            <a:endParaRPr lang="en-US" sz="2200" dirty="0">
              <a:sym typeface="Wingdings" pitchFamily="2" charset="2"/>
            </a:endParaRPr>
          </a:p>
          <a:p>
            <a:pPr lvl="1"/>
            <a:endParaRPr lang="en-GB" sz="2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715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B5BDE-0C67-41FE-9AB2-5819151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9A71A-9AD3-4E84-B671-19CFD59B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SEAL Service allows the user to:</a:t>
            </a:r>
          </a:p>
          <a:p>
            <a:pPr lvl="1"/>
            <a:r>
              <a:rPr lang="en-GB" sz="2200" dirty="0">
                <a:sym typeface="Wingdings" pitchFamily="2" charset="2"/>
              </a:rPr>
              <a:t>Set-up or load a persistence storage</a:t>
            </a:r>
          </a:p>
          <a:p>
            <a:pPr lvl="1"/>
            <a:r>
              <a:rPr lang="en-GB" sz="2200" dirty="0">
                <a:sym typeface="Wingdings" pitchFamily="2" charset="2"/>
              </a:rPr>
              <a:t>Retrieve identity data from a source</a:t>
            </a:r>
          </a:p>
          <a:p>
            <a:pPr lvl="1"/>
            <a:r>
              <a:rPr lang="en-GB" sz="2200" dirty="0">
                <a:sym typeface="Wingdings" pitchFamily="2" charset="2"/>
              </a:rPr>
              <a:t>Store the retrieved data on a persistence store</a:t>
            </a:r>
          </a:p>
          <a:p>
            <a:pPr lvl="1"/>
            <a:r>
              <a:rPr lang="en-GB" sz="2200" dirty="0">
                <a:sym typeface="Wingdings" pitchFamily="2" charset="2"/>
              </a:rPr>
              <a:t>Request establishing a trusted link between two retrieved data sets</a:t>
            </a:r>
          </a:p>
          <a:p>
            <a:pPr lvl="1"/>
            <a:r>
              <a:rPr lang="en-GB" sz="2200" dirty="0">
                <a:sym typeface="Wingdings" pitchFamily="2" charset="2"/>
              </a:rPr>
              <a:t>Move data between persistence storages</a:t>
            </a:r>
          </a:p>
          <a:p>
            <a:pPr lvl="1"/>
            <a:r>
              <a:rPr lang="en-GB" sz="2200" dirty="0">
                <a:sym typeface="Wingdings" pitchFamily="2" charset="2"/>
              </a:rPr>
              <a:t>Generate derived identifiers</a:t>
            </a:r>
          </a:p>
          <a:p>
            <a:pPr lvl="1"/>
            <a:r>
              <a:rPr lang="en-GB" sz="2200" dirty="0">
                <a:sym typeface="Wingdings" pitchFamily="2" charset="2"/>
              </a:rPr>
              <a:t>Generate a Verifiable Claim from the data in storage and store it on a wallet</a:t>
            </a:r>
          </a:p>
          <a:p>
            <a:pPr lvl="1"/>
            <a:r>
              <a:rPr lang="en-GB" sz="2200" dirty="0">
                <a:sym typeface="Wingdings" pitchFamily="2" charset="2"/>
              </a:rPr>
              <a:t>Allow a requesting SP to consume data from the sources or the storage</a:t>
            </a:r>
          </a:p>
          <a:p>
            <a:pPr lvl="1"/>
            <a:r>
              <a:rPr lang="en-GB" sz="2200" dirty="0">
                <a:sym typeface="Wingdings" pitchFamily="2" charset="2"/>
              </a:rPr>
              <a:t>One of the sources is a SSI VC validator</a:t>
            </a:r>
          </a:p>
          <a:p>
            <a:pPr lvl="1"/>
            <a:endParaRPr lang="en-GB" sz="2200" dirty="0">
              <a:sym typeface="Wingdings" pitchFamily="2" charset="2"/>
            </a:endParaRPr>
          </a:p>
          <a:p>
            <a:pPr lvl="1"/>
            <a:endParaRPr lang="en-GB" sz="2200" dirty="0">
              <a:sym typeface="Wingdings" pitchFamily="2" charset="2"/>
            </a:endParaRPr>
          </a:p>
          <a:p>
            <a:pPr lvl="1"/>
            <a:endParaRPr lang="en-GB" sz="2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507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B5BDE-0C67-41FE-9AB2-5819151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9A71A-9AD3-4E84-B671-19CFD59B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Authentication/Data sources:</a:t>
            </a:r>
          </a:p>
          <a:p>
            <a:pPr lvl="1"/>
            <a:r>
              <a:rPr lang="en-GB" sz="2200" dirty="0">
                <a:sym typeface="Wingdings" pitchFamily="2" charset="2"/>
              </a:rPr>
              <a:t>eIDAS, EduGAIN, Machine-readable travel documents, SSI Wallet</a:t>
            </a:r>
          </a:p>
          <a:p>
            <a:r>
              <a:rPr lang="en-US" b="1" dirty="0"/>
              <a:t>Link modules:</a:t>
            </a:r>
          </a:p>
          <a:p>
            <a:pPr lvl="1"/>
            <a:r>
              <a:rPr lang="en-GB" sz="2200" dirty="0">
                <a:sym typeface="Wingdings" pitchFamily="2" charset="2"/>
              </a:rPr>
              <a:t>Automated linking, Remote officer validation</a:t>
            </a:r>
          </a:p>
          <a:p>
            <a:r>
              <a:rPr lang="en-US" b="1" dirty="0"/>
              <a:t>Service modules:</a:t>
            </a:r>
          </a:p>
          <a:p>
            <a:pPr lvl="1"/>
            <a:r>
              <a:rPr lang="en-GB" sz="2200" dirty="0">
                <a:sym typeface="Wingdings" pitchFamily="2" charset="2"/>
              </a:rPr>
              <a:t>SAML2, OIDC, </a:t>
            </a:r>
            <a:r>
              <a:rPr lang="en-GB" sz="2200" dirty="0" err="1">
                <a:sym typeface="Wingdings" pitchFamily="2" charset="2"/>
              </a:rPr>
              <a:t>UPort</a:t>
            </a:r>
            <a:r>
              <a:rPr lang="en-GB" sz="2200" dirty="0">
                <a:sym typeface="Wingdings" pitchFamily="2" charset="2"/>
              </a:rPr>
              <a:t> VC issuer</a:t>
            </a:r>
          </a:p>
          <a:p>
            <a:r>
              <a:rPr lang="en-US" b="1" dirty="0"/>
              <a:t>Storage modules:</a:t>
            </a:r>
          </a:p>
          <a:p>
            <a:pPr lvl="1"/>
            <a:r>
              <a:rPr lang="en-GB" sz="2200" dirty="0">
                <a:sym typeface="Wingdings" pitchFamily="2" charset="2"/>
              </a:rPr>
              <a:t>Cloud Storage, mobile storage, local file storage, browser storage</a:t>
            </a:r>
          </a:p>
          <a:p>
            <a:r>
              <a:rPr lang="en-US" b="1" dirty="0"/>
              <a:t>Derivation modules:</a:t>
            </a:r>
          </a:p>
          <a:p>
            <a:pPr lvl="1"/>
            <a:r>
              <a:rPr lang="en-GB" sz="2200" dirty="0">
                <a:sym typeface="Wingdings" pitchFamily="2" charset="2"/>
              </a:rPr>
              <a:t>Random UUID module</a:t>
            </a:r>
          </a:p>
        </p:txBody>
      </p:sp>
    </p:spTree>
    <p:extLst>
      <p:ext uri="{BB962C8B-B14F-4D97-AF65-F5344CB8AC3E}">
        <p14:creationId xmlns:p14="http://schemas.microsoft.com/office/powerpoint/2010/main" val="233055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B5BDE-0C67-41FE-9AB2-5819151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Modular Design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1294" y="1440102"/>
            <a:ext cx="6483452" cy="5238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803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B5BDE-0C67-41FE-9AB2-5819151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9A71A-9AD3-4E84-B671-19CFD59B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2200" dirty="0">
                <a:sym typeface="Wingdings" pitchFamily="2" charset="2"/>
              </a:rPr>
              <a:t>Encrypted by the user with a password</a:t>
            </a:r>
          </a:p>
          <a:p>
            <a:pPr lvl="1"/>
            <a:r>
              <a:rPr lang="en-GB" sz="2200" dirty="0">
                <a:sym typeface="Wingdings" pitchFamily="2" charset="2"/>
              </a:rPr>
              <a:t>Signed by the SEAL service</a:t>
            </a:r>
          </a:p>
          <a:p>
            <a:pPr lvl="1"/>
            <a:r>
              <a:rPr lang="en-GB" sz="2200" dirty="0">
                <a:sym typeface="Wingdings" pitchFamily="2" charset="2"/>
              </a:rPr>
              <a:t>Loaded into the user session, to be modified and edited.</a:t>
            </a:r>
          </a:p>
          <a:p>
            <a:pPr lvl="1"/>
            <a:r>
              <a:rPr lang="en-GB" sz="2200" dirty="0">
                <a:sym typeface="Wingdings" pitchFamily="2" charset="2"/>
              </a:rPr>
              <a:t>Includes Datasets:</a:t>
            </a:r>
          </a:p>
          <a:p>
            <a:pPr lvl="2"/>
            <a:r>
              <a:rPr lang="en-GB" sz="2200" dirty="0">
                <a:sym typeface="Wingdings" pitchFamily="2" charset="2"/>
              </a:rPr>
              <a:t>Each dataset includes a set of attributes obtained from a single source</a:t>
            </a:r>
          </a:p>
          <a:p>
            <a:pPr lvl="3"/>
            <a:r>
              <a:rPr lang="en-GB" sz="2200" dirty="0">
                <a:sym typeface="Wingdings" pitchFamily="2" charset="2"/>
              </a:rPr>
              <a:t>Each dataset has its own </a:t>
            </a:r>
            <a:r>
              <a:rPr lang="en-GB" sz="2200" dirty="0" err="1">
                <a:sym typeface="Wingdings" pitchFamily="2" charset="2"/>
              </a:rPr>
              <a:t>LoA</a:t>
            </a:r>
            <a:r>
              <a:rPr lang="en-GB" sz="2200" dirty="0">
                <a:sym typeface="Wingdings" pitchFamily="2" charset="2"/>
              </a:rPr>
              <a:t> based on the quality of the source</a:t>
            </a:r>
          </a:p>
          <a:p>
            <a:pPr lvl="3"/>
            <a:r>
              <a:rPr lang="en-GB" sz="2200" dirty="0">
                <a:sym typeface="Wingdings" pitchFamily="2" charset="2"/>
              </a:rPr>
              <a:t>Sources can be:</a:t>
            </a:r>
          </a:p>
          <a:p>
            <a:pPr lvl="4"/>
            <a:r>
              <a:rPr lang="en-GB" sz="2200" dirty="0">
                <a:sym typeface="Wingdings" pitchFamily="2" charset="2"/>
              </a:rPr>
              <a:t>remote identity/auth sources</a:t>
            </a:r>
          </a:p>
          <a:p>
            <a:pPr lvl="4"/>
            <a:r>
              <a:rPr lang="en-GB" sz="2200" dirty="0">
                <a:sym typeface="Wingdings" pitchFamily="2" charset="2"/>
              </a:rPr>
              <a:t>linking modules</a:t>
            </a:r>
          </a:p>
          <a:p>
            <a:pPr lvl="4"/>
            <a:r>
              <a:rPr lang="en-GB" sz="2200" dirty="0">
                <a:sym typeface="Wingdings" pitchFamily="2" charset="2"/>
              </a:rPr>
              <a:t>Id derivation modules</a:t>
            </a:r>
          </a:p>
          <a:p>
            <a:pPr lvl="1"/>
            <a:r>
              <a:rPr lang="en-GB" sz="2200" dirty="0">
                <a:sym typeface="Wingdings" pitchFamily="2" charset="2"/>
              </a:rPr>
              <a:t>When an storage is loaded, any datastore in session is overridden</a:t>
            </a:r>
          </a:p>
        </p:txBody>
      </p:sp>
    </p:spTree>
    <p:extLst>
      <p:ext uri="{BB962C8B-B14F-4D97-AF65-F5344CB8AC3E}">
        <p14:creationId xmlns:p14="http://schemas.microsoft.com/office/powerpoint/2010/main" val="2163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B5BDE-0C67-41FE-9AB2-5819151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Automated Linking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9A71A-9AD3-4E84-B671-19CFD59B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2200" dirty="0">
                <a:sym typeface="Wingdings" pitchFamily="2" charset="2"/>
              </a:rPr>
              <a:t>Establish a similarity index between two datasets</a:t>
            </a:r>
          </a:p>
          <a:p>
            <a:pPr lvl="2"/>
            <a:r>
              <a:rPr lang="en-GB" sz="2200" dirty="0">
                <a:sym typeface="Wingdings" pitchFamily="2" charset="2"/>
              </a:rPr>
              <a:t>From comparing its attributes</a:t>
            </a:r>
          </a:p>
          <a:p>
            <a:pPr lvl="2"/>
            <a:r>
              <a:rPr lang="en-GB" sz="2200" dirty="0">
                <a:sym typeface="Wingdings" pitchFamily="2" charset="2"/>
              </a:rPr>
              <a:t>Attributes are paired and transformed according to a specific rule set</a:t>
            </a:r>
          </a:p>
          <a:p>
            <a:pPr lvl="2"/>
            <a:r>
              <a:rPr lang="en-GB" sz="2200" dirty="0">
                <a:sym typeface="Wingdings" pitchFamily="2" charset="2"/>
              </a:rPr>
              <a:t>If index is above a threshold, link is issued</a:t>
            </a:r>
          </a:p>
          <a:p>
            <a:pPr lvl="2"/>
            <a:r>
              <a:rPr lang="en-GB" sz="2200" dirty="0">
                <a:sym typeface="Wingdings" pitchFamily="2" charset="2"/>
              </a:rPr>
              <a:t>Level of assurance is low-med (currently low, due to reduced attribute sets)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1DA994-FB95-42F1-A550-50B34A7FA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4" y="2857397"/>
            <a:ext cx="12192000" cy="40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8DA40D0DC3E004DB2A334D0B411F4C9" ma:contentTypeVersion="10" ma:contentTypeDescription="Criar um novo documento." ma:contentTypeScope="" ma:versionID="fbe9f6121c4ae0a976b90647dd895ef2">
  <xsd:schema xmlns:xsd="http://www.w3.org/2001/XMLSchema" xmlns:xs="http://www.w3.org/2001/XMLSchema" xmlns:p="http://schemas.microsoft.com/office/2006/metadata/properties" xmlns:ns2="736405fb-dbc6-4b61-861f-232f94d00080" targetNamespace="http://schemas.microsoft.com/office/2006/metadata/properties" ma:root="true" ma:fieldsID="3a30a4bd988351f4affe4f95ccc7fe44" ns2:_="">
    <xsd:import namespace="736405fb-dbc6-4b61-861f-232f94d00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405fb-dbc6-4b61-861f-232f94d000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52FFB1-35CA-463E-A52A-F45453CA84C9}"/>
</file>

<file path=customXml/itemProps2.xml><?xml version="1.0" encoding="utf-8"?>
<ds:datastoreItem xmlns:ds="http://schemas.openxmlformats.org/officeDocument/2006/customXml" ds:itemID="{4A8C64A4-E893-4237-BA87-CD0A9A8CAB0C}"/>
</file>

<file path=customXml/itemProps3.xml><?xml version="1.0" encoding="utf-8"?>
<ds:datastoreItem xmlns:ds="http://schemas.openxmlformats.org/officeDocument/2006/customXml" ds:itemID="{0FDE9524-3BA8-4134-9208-F01A00A441CA}"/>
</file>

<file path=docProps/app.xml><?xml version="1.0" encoding="utf-8"?>
<Properties xmlns="http://schemas.openxmlformats.org/officeDocument/2006/extended-properties" xmlns:vt="http://schemas.openxmlformats.org/officeDocument/2006/docPropsVTypes">
  <TotalTime>5921</TotalTime>
  <Words>799</Words>
  <Application>Microsoft Office PowerPoint</Application>
  <PresentationFormat>Panorámica</PresentationFormat>
  <Paragraphs>104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Tema de Office</vt:lpstr>
      <vt:lpstr>SEAL Project StudEnt And citizen identities Linked</vt:lpstr>
      <vt:lpstr>Design Goals</vt:lpstr>
      <vt:lpstr>High-level Topology</vt:lpstr>
      <vt:lpstr>Service Characteristics</vt:lpstr>
      <vt:lpstr>Use Cases</vt:lpstr>
      <vt:lpstr>Characteristics</vt:lpstr>
      <vt:lpstr>Modular Design</vt:lpstr>
      <vt:lpstr>Storage</vt:lpstr>
      <vt:lpstr>Automated Linking</vt:lpstr>
      <vt:lpstr>Linking Level of Assurance</vt:lpstr>
      <vt:lpstr>Future Work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Caballero, Ibon</dc:creator>
  <cp:lastModifiedBy>Francisco José Aragó Monzonís</cp:lastModifiedBy>
  <cp:revision>454</cp:revision>
  <dcterms:created xsi:type="dcterms:W3CDTF">2019-05-09T16:36:24Z</dcterms:created>
  <dcterms:modified xsi:type="dcterms:W3CDTF">2020-04-01T03:02:45Z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0x01010018DA40D0DC3E004DB2A334D0B411F4C9</vt:lpwstr>
  </property>
</Properties>
</file>